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1.xml" ContentType="application/vnd.openxmlformats-officedocument.theme+xml"/>
  <Override PartName="/ppt/slideLayouts/slideLayout13.xml" ContentType="application/vnd.openxmlformats-officedocument.presentationml.slideLayout+xml"/>
  <Override PartName="/ppt/theme/theme12.xml" ContentType="application/vnd.openxmlformats-officedocument.theme+xml"/>
  <Override PartName="/ppt/slideLayouts/slideLayout14.xml" ContentType="application/vnd.openxmlformats-officedocument.presentationml.slideLayout+xml"/>
  <Override PartName="/ppt/theme/theme13.xml" ContentType="application/vnd.openxmlformats-officedocument.theme+xml"/>
  <Override PartName="/ppt/slideLayouts/slideLayout15.xml" ContentType="application/vnd.openxmlformats-officedocument.presentationml.slideLayout+xml"/>
  <Override PartName="/ppt/theme/theme14.xml" ContentType="application/vnd.openxmlformats-officedocument.theme+xml"/>
  <Override PartName="/ppt/slideLayouts/slideLayout16.xml" ContentType="application/vnd.openxmlformats-officedocument.presentationml.slideLayout+xml"/>
  <Override PartName="/ppt/theme/theme15.xml" ContentType="application/vnd.openxmlformats-officedocument.theme+xml"/>
  <Override PartName="/ppt/slideLayouts/slideLayout17.xml" ContentType="application/vnd.openxmlformats-officedocument.presentationml.slideLayout+xml"/>
  <Override PartName="/ppt/theme/theme16.xml" ContentType="application/vnd.openxmlformats-officedocument.theme+xml"/>
  <Override PartName="/ppt/slideLayouts/slideLayout18.xml" ContentType="application/vnd.openxmlformats-officedocument.presentationml.slideLayout+xml"/>
  <Override PartName="/ppt/theme/theme17.xml" ContentType="application/vnd.openxmlformats-officedocument.theme+xml"/>
  <Override PartName="/ppt/slideLayouts/slideLayout19.xml" ContentType="application/vnd.openxmlformats-officedocument.presentationml.slideLayout+xml"/>
  <Override PartName="/ppt/theme/theme18.xml" ContentType="application/vnd.openxmlformats-officedocument.theme+xml"/>
  <Override PartName="/ppt/slideLayouts/slideLayout20.xml" ContentType="application/vnd.openxmlformats-officedocument.presentationml.slideLayout+xml"/>
  <Override PartName="/ppt/theme/theme19.xml" ContentType="application/vnd.openxmlformats-officedocument.theme+xml"/>
  <Override PartName="/ppt/slideLayouts/slideLayout21.xml" ContentType="application/vnd.openxmlformats-officedocument.presentationml.slideLayout+xml"/>
  <Override PartName="/ppt/theme/theme2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1.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92" r:id="rId2"/>
    <p:sldMasterId id="2147483676" r:id="rId3"/>
    <p:sldMasterId id="2147483704" r:id="rId4"/>
    <p:sldMasterId id="2147483702" r:id="rId5"/>
    <p:sldMasterId id="2147483666" r:id="rId6"/>
    <p:sldMasterId id="2147483694" r:id="rId7"/>
    <p:sldMasterId id="2147483678" r:id="rId8"/>
    <p:sldMasterId id="2147483668" r:id="rId9"/>
    <p:sldMasterId id="2147483700" r:id="rId10"/>
    <p:sldMasterId id="2147483662" r:id="rId11"/>
    <p:sldMasterId id="2147483710" r:id="rId12"/>
    <p:sldMasterId id="2147483712" r:id="rId13"/>
    <p:sldMasterId id="2147483714" r:id="rId14"/>
    <p:sldMasterId id="2147483664" r:id="rId15"/>
    <p:sldMasterId id="2147483670" r:id="rId16"/>
    <p:sldMasterId id="2147483734" r:id="rId17"/>
    <p:sldMasterId id="2147483736" r:id="rId18"/>
    <p:sldMasterId id="2147483738" r:id="rId19"/>
    <p:sldMasterId id="2147483740" r:id="rId20"/>
    <p:sldMasterId id="2147483743" r:id="rId21"/>
    <p:sldMasterId id="2147483756" r:id="rId22"/>
  </p:sldMasterIdLst>
  <p:notesMasterIdLst>
    <p:notesMasterId r:id="rId43"/>
  </p:notesMasterIdLst>
  <p:handoutMasterIdLst>
    <p:handoutMasterId r:id="rId44"/>
  </p:handoutMasterIdLst>
  <p:sldIdLst>
    <p:sldId id="257" r:id="rId23"/>
    <p:sldId id="300" r:id="rId24"/>
    <p:sldId id="315" r:id="rId25"/>
    <p:sldId id="309" r:id="rId26"/>
    <p:sldId id="308" r:id="rId27"/>
    <p:sldId id="311" r:id="rId28"/>
    <p:sldId id="314" r:id="rId29"/>
    <p:sldId id="313" r:id="rId30"/>
    <p:sldId id="298" r:id="rId31"/>
    <p:sldId id="305" r:id="rId32"/>
    <p:sldId id="312" r:id="rId33"/>
    <p:sldId id="285" r:id="rId34"/>
    <p:sldId id="267" r:id="rId35"/>
    <p:sldId id="276" r:id="rId36"/>
    <p:sldId id="316" r:id="rId37"/>
    <p:sldId id="317" r:id="rId38"/>
    <p:sldId id="286" r:id="rId39"/>
    <p:sldId id="287" r:id="rId40"/>
    <p:sldId id="318" r:id="rId41"/>
    <p:sldId id="292" r:id="rId42"/>
  </p:sldIdLst>
  <p:sldSz cx="9144000" cy="6858000" type="screen4x3"/>
  <p:notesSz cx="6858000" cy="9144000"/>
  <p:defaultText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7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191"/>
    <a:srgbClr val="00599A"/>
    <a:srgbClr val="005294"/>
    <a:srgbClr val="004F8E"/>
    <a:srgbClr val="0E3C75"/>
    <a:srgbClr val="CA0C11"/>
    <a:srgbClr val="A40418"/>
    <a:srgbClr val="D50F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6" autoAdjust="0"/>
    <p:restoredTop sz="77903" autoAdjust="0"/>
  </p:normalViewPr>
  <p:slideViewPr>
    <p:cSldViewPr snapToGrid="0" snapToObjects="1">
      <p:cViewPr varScale="1">
        <p:scale>
          <a:sx n="66" d="100"/>
          <a:sy n="66" d="100"/>
        </p:scale>
        <p:origin x="1710" y="66"/>
      </p:cViewPr>
      <p:guideLst>
        <p:guide orient="horz"/>
        <p:guide pos="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4.xml"/><Relationship Id="rId39"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7.xml"/><Relationship Id="rId41"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9.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BEC6BF-855C-1F4B-8DBD-06C607AD78BD}" type="datetimeFigureOut">
              <a:rPr lang="en-US" smtClean="0"/>
              <a:t>12/7/2018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A32809-CFA6-4740-90F9-9C01B81C35CE}" type="slidenum">
              <a:rPr lang="en-US" smtClean="0"/>
              <a:t>‹#›</a:t>
            </a:fld>
            <a:endParaRPr lang="en-US"/>
          </a:p>
        </p:txBody>
      </p:sp>
    </p:spTree>
    <p:extLst>
      <p:ext uri="{BB962C8B-B14F-4D97-AF65-F5344CB8AC3E}">
        <p14:creationId xmlns:p14="http://schemas.microsoft.com/office/powerpoint/2010/main" val="802680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6B5C4F-58BE-E648-9B25-BBA5D05D0379}" type="datetimeFigureOut">
              <a:rPr lang="en-US" smtClean="0"/>
              <a:t>12/7/2018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3FCEE8-C99E-7D45-B03C-071D578D3EC3}" type="slidenum">
              <a:rPr lang="en-US" smtClean="0"/>
              <a:t>‹#›</a:t>
            </a:fld>
            <a:endParaRPr lang="en-US"/>
          </a:p>
        </p:txBody>
      </p:sp>
    </p:spTree>
    <p:extLst>
      <p:ext uri="{BB962C8B-B14F-4D97-AF65-F5344CB8AC3E}">
        <p14:creationId xmlns:p14="http://schemas.microsoft.com/office/powerpoint/2010/main" val="31527183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a:t>
            </a:r>
            <a:r>
              <a:rPr lang="en-US" baseline="0" dirty="0" smtClean="0"/>
              <a:t> initiative called the “Grants Menu”. A key impetus for developing the grants menu was increased researcher demands for the long term preservation of digital projects. </a:t>
            </a:r>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t>1</a:t>
            </a:fld>
            <a:endParaRPr lang="en-US"/>
          </a:p>
        </p:txBody>
      </p:sp>
    </p:spTree>
    <p:extLst>
      <p:ext uri="{BB962C8B-B14F-4D97-AF65-F5344CB8AC3E}">
        <p14:creationId xmlns:p14="http://schemas.microsoft.com/office/powerpoint/2010/main" val="2619448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smtClean="0"/>
              <a:t>There is a strong inverse correlation between total freedom of choice and sustainability. </a:t>
            </a:r>
          </a:p>
          <a:p>
            <a:endParaRPr lang="en-CA" sz="1200" dirty="0" smtClean="0"/>
          </a:p>
          <a:p>
            <a:r>
              <a:rPr lang="en-CA" sz="1200" dirty="0" smtClean="0"/>
              <a:t>This tension is at the crux of negotiations between the researchers who create a project, and the librarians who must maintain it in perpetuity. </a:t>
            </a:r>
          </a:p>
          <a:p>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t>10</a:t>
            </a:fld>
            <a:endParaRPr lang="en-US"/>
          </a:p>
        </p:txBody>
      </p:sp>
    </p:spTree>
    <p:extLst>
      <p:ext uri="{BB962C8B-B14F-4D97-AF65-F5344CB8AC3E}">
        <p14:creationId xmlns:p14="http://schemas.microsoft.com/office/powerpoint/2010/main" val="154687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Sustainability</a:t>
            </a:r>
            <a:r>
              <a:rPr lang="en-US" baseline="0" dirty="0" smtClean="0"/>
              <a:t> is something that has to be built into project design from the beginning. If the library will be the preservation partner, then they need to be involved in early conversations about tool and design choices.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 are many good reasons that researchers many choose not to align with library preservation models, but these conversations can allow researchers to understand the impact of those choices. </a:t>
            </a:r>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92433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Grants</a:t>
            </a:r>
            <a:r>
              <a:rPr lang="en-US" baseline="0" dirty="0" smtClean="0"/>
              <a:t> menu is an a la carte offering of different library services that can support faculty grant applications, with a particular focus on digital preservation. </a:t>
            </a:r>
          </a:p>
          <a:p>
            <a:endParaRPr lang="en-US" baseline="0" dirty="0" smtClean="0"/>
          </a:p>
          <a:p>
            <a:r>
              <a:rPr lang="en-US" baseline="0" dirty="0" smtClean="0"/>
              <a:t>For each item we provide a description, along with the in-kind value of that service to a funded project. In this way researchers not only get a sense of what is possible, they can easily imagine how this partnership could help to strengthen their funding application.</a:t>
            </a:r>
          </a:p>
          <a:p>
            <a:endParaRPr lang="en-US" baseline="0" dirty="0" smtClean="0"/>
          </a:p>
        </p:txBody>
      </p:sp>
      <p:sp>
        <p:nvSpPr>
          <p:cNvPr id="4" name="Slide Number Placeholder 3"/>
          <p:cNvSpPr>
            <a:spLocks noGrp="1"/>
          </p:cNvSpPr>
          <p:nvPr>
            <p:ph type="sldNum" sz="quarter" idx="10"/>
          </p:nvPr>
        </p:nvSpPr>
        <p:spPr/>
        <p:txBody>
          <a:bodyPr/>
          <a:lstStyle/>
          <a:p>
            <a:fld id="{5A3FCEE8-C99E-7D45-B03C-071D578D3EC3}" type="slidenum">
              <a:rPr lang="en-US" smtClean="0"/>
              <a:t>12</a:t>
            </a:fld>
            <a:endParaRPr lang="en-US"/>
          </a:p>
        </p:txBody>
      </p:sp>
    </p:spTree>
    <p:extLst>
      <p:ext uri="{BB962C8B-B14F-4D97-AF65-F5344CB8AC3E}">
        <p14:creationId xmlns:p14="http://schemas.microsoft.com/office/powerpoint/2010/main" val="578050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Libraries</a:t>
            </a:r>
            <a:r>
              <a:rPr lang="en-US" baseline="0" dirty="0" smtClean="0"/>
              <a:t> have mature software platforms that are designed to manage digital research objects. This includes metadata entry forms, file versioning, access control for the research team, ability to share objects publicly, along with standard backups and platform maintenance. </a:t>
            </a:r>
          </a:p>
          <a:p>
            <a:endParaRPr lang="en-US" baseline="0" dirty="0" smtClean="0"/>
          </a:p>
          <a:p>
            <a:r>
              <a:rPr lang="en-US" baseline="0" dirty="0" smtClean="0"/>
              <a:t>Many projects build their own versions of software to handle these tasks. Using the library systems could save time and money, and let you focus on your actual research question. </a:t>
            </a:r>
            <a:endParaRPr lang="en-US" dirty="0"/>
          </a:p>
        </p:txBody>
      </p:sp>
      <p:sp>
        <p:nvSpPr>
          <p:cNvPr id="4" name="Slide Number Placeholder 3"/>
          <p:cNvSpPr>
            <a:spLocks noGrp="1"/>
          </p:cNvSpPr>
          <p:nvPr>
            <p:ph type="sldNum" sz="quarter" idx="10"/>
          </p:nvPr>
        </p:nvSpPr>
        <p:spPr/>
        <p:txBody>
          <a:bodyPr/>
          <a:lstStyle/>
          <a:p>
            <a:fld id="{933BC9CA-DA9E-4E5E-941D-BBCAD4F5C583}" type="slidenum">
              <a:rPr lang="en-US" smtClean="0"/>
              <a:t>13</a:t>
            </a:fld>
            <a:endParaRPr lang="en-US"/>
          </a:p>
        </p:txBody>
      </p:sp>
    </p:spTree>
    <p:extLst>
      <p:ext uri="{BB962C8B-B14F-4D97-AF65-F5344CB8AC3E}">
        <p14:creationId xmlns:p14="http://schemas.microsoft.com/office/powerpoint/2010/main" val="2334774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only will</a:t>
            </a:r>
            <a:r>
              <a:rPr lang="en-US" baseline="0" dirty="0" smtClean="0"/>
              <a:t> this save you money, but it can add in-kind contributions that strengthen a funding application. </a:t>
            </a:r>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t>14</a:t>
            </a:fld>
            <a:endParaRPr lang="en-US"/>
          </a:p>
        </p:txBody>
      </p:sp>
    </p:spTree>
    <p:extLst>
      <p:ext uri="{BB962C8B-B14F-4D97-AF65-F5344CB8AC3E}">
        <p14:creationId xmlns:p14="http://schemas.microsoft.com/office/powerpoint/2010/main" val="4050388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advantage of using our digital asset management systems, is that they are already connected to preservation and storage systems. Your research objects will automatically become part of the library’s preservation workflow. </a:t>
            </a:r>
            <a:endParaRPr lang="en-US" dirty="0"/>
          </a:p>
        </p:txBody>
      </p:sp>
      <p:sp>
        <p:nvSpPr>
          <p:cNvPr id="4" name="Slide Number Placeholder 3"/>
          <p:cNvSpPr>
            <a:spLocks noGrp="1"/>
          </p:cNvSpPr>
          <p:nvPr>
            <p:ph type="sldNum" sz="quarter" idx="10"/>
          </p:nvPr>
        </p:nvSpPr>
        <p:spPr/>
        <p:txBody>
          <a:bodyPr/>
          <a:lstStyle/>
          <a:p>
            <a:fld id="{78853DEA-73CC-3A4B-9A38-B2D0576BFFFB}" type="slidenum">
              <a:rPr lang="en-US" smtClean="0"/>
              <a:t>15</a:t>
            </a:fld>
            <a:endParaRPr lang="en-US"/>
          </a:p>
        </p:txBody>
      </p:sp>
    </p:spTree>
    <p:extLst>
      <p:ext uri="{BB962C8B-B14F-4D97-AF65-F5344CB8AC3E}">
        <p14:creationId xmlns:p14="http://schemas.microsoft.com/office/powerpoint/2010/main" val="3082345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grants menu we do ask researchers to make a contribution to the cost of long term digital preservation and storage. By identifying this cost early on we can make sure that it is included in the project budget. </a:t>
            </a:r>
          </a:p>
          <a:p>
            <a:endParaRPr lang="en-US" baseline="0" dirty="0" smtClean="0"/>
          </a:p>
          <a:p>
            <a:r>
              <a:rPr lang="en-US" baseline="0" dirty="0" smtClean="0"/>
              <a:t>We offer a pretty good deal, so these contributions won’t completely cover our costs, but they will help to offset them. </a:t>
            </a:r>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t>16</a:t>
            </a:fld>
            <a:endParaRPr lang="en-US"/>
          </a:p>
        </p:txBody>
      </p:sp>
    </p:spTree>
    <p:extLst>
      <p:ext uri="{BB962C8B-B14F-4D97-AF65-F5344CB8AC3E}">
        <p14:creationId xmlns:p14="http://schemas.microsoft.com/office/powerpoint/2010/main" val="2679393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final service that really helps to support digital</a:t>
            </a:r>
            <a:r>
              <a:rPr lang="en-US" baseline="0" dirty="0" smtClean="0"/>
              <a:t> preservation is metadata consulting. Our cataloguing experts can recommend data models and vocabularies that can improve the </a:t>
            </a:r>
            <a:r>
              <a:rPr lang="en-US" baseline="0" dirty="0" err="1" smtClean="0"/>
              <a:t>flexibilty</a:t>
            </a:r>
            <a:r>
              <a:rPr lang="en-US" baseline="0" dirty="0" smtClean="0"/>
              <a:t> and interoperability of your project data. They can also ensure that your project is capturing the information necessary for long term preservation.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33BC9CA-DA9E-4E5E-941D-BBCAD4F5C583}" type="slidenum">
              <a:rPr lang="en-US" smtClean="0"/>
              <a:t>17</a:t>
            </a:fld>
            <a:endParaRPr lang="en-US"/>
          </a:p>
        </p:txBody>
      </p:sp>
    </p:spTree>
    <p:extLst>
      <p:ext uri="{BB962C8B-B14F-4D97-AF65-F5344CB8AC3E}">
        <p14:creationId xmlns:p14="http://schemas.microsoft.com/office/powerpoint/2010/main" val="1582588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library is offering</a:t>
            </a:r>
            <a:r>
              <a:rPr lang="en-US" baseline="0" dirty="0" smtClean="0"/>
              <a:t> each project 25 free hours of metadata consultation which can also </a:t>
            </a:r>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t>18</a:t>
            </a:fld>
            <a:endParaRPr lang="en-US"/>
          </a:p>
        </p:txBody>
      </p:sp>
    </p:spTree>
    <p:extLst>
      <p:ext uri="{BB962C8B-B14F-4D97-AF65-F5344CB8AC3E}">
        <p14:creationId xmlns:p14="http://schemas.microsoft.com/office/powerpoint/2010/main" val="2569298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Libraries and the Digital Humanities have many common objectives and interests,</a:t>
            </a:r>
            <a:r>
              <a:rPr lang="en-US" baseline="0" dirty="0" smtClean="0"/>
              <a:t> and also complementary skill sets that we can bring to bear on those goals. In order to realize the full potential of these partnerships we need ongoing conversations. The UVic Grants Menu is one attempt to spark those conversations early on in project design. </a:t>
            </a:r>
            <a:endParaRPr lang="en-US" dirty="0"/>
          </a:p>
        </p:txBody>
      </p:sp>
      <p:sp>
        <p:nvSpPr>
          <p:cNvPr id="4" name="Slide Number Placeholder 3"/>
          <p:cNvSpPr>
            <a:spLocks noGrp="1"/>
          </p:cNvSpPr>
          <p:nvPr>
            <p:ph type="sldNum" sz="quarter" idx="10"/>
          </p:nvPr>
        </p:nvSpPr>
        <p:spPr/>
        <p:txBody>
          <a:bodyPr/>
          <a:lstStyle/>
          <a:p>
            <a:fld id="{105ECFAC-C9B4-3C48-9D2A-796E39990A6A}"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1987923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demand</a:t>
            </a:r>
            <a:r>
              <a:rPr lang="en-US" baseline="0" dirty="0" smtClean="0"/>
              <a:t> is driven in part by funding agency mandates that require researchers to articulate their sustainability plans within the funding application.</a:t>
            </a:r>
          </a:p>
          <a:p>
            <a:endParaRPr lang="en-US" baseline="0" dirty="0" smtClean="0"/>
          </a:p>
          <a:p>
            <a:r>
              <a:rPr lang="en-US" baseline="0" dirty="0" smtClean="0"/>
              <a:t>But also a reflection of the fact that researchers dedicate huge amounts of time and energy to their projects, and they want that work to be available in 5-10 years.</a:t>
            </a:r>
            <a:endParaRPr lang="en-US" dirty="0" smtClean="0"/>
          </a:p>
          <a:p>
            <a:endParaRPr lang="en-US" dirty="0" smtClean="0"/>
          </a:p>
          <a:p>
            <a:r>
              <a:rPr lang="en-US" dirty="0" smtClean="0"/>
              <a:t>http://</a:t>
            </a:r>
            <a:r>
              <a:rPr lang="en-US" dirty="0" err="1" smtClean="0"/>
              <a:t>www.science.gc.ca</a:t>
            </a:r>
            <a:r>
              <a:rPr lang="en-US" dirty="0" smtClean="0"/>
              <a:t>/</a:t>
            </a:r>
            <a:r>
              <a:rPr lang="en-US" dirty="0" err="1" smtClean="0"/>
              <a:t>eic</a:t>
            </a:r>
            <a:r>
              <a:rPr lang="en-US" dirty="0" smtClean="0"/>
              <a:t>/site/063.nsf/</a:t>
            </a:r>
            <a:r>
              <a:rPr lang="en-US" dirty="0" err="1" smtClean="0"/>
              <a:t>eng</a:t>
            </a:r>
            <a:r>
              <a:rPr lang="en-US" dirty="0" smtClean="0"/>
              <a:t>/h_83F7624E.html</a:t>
            </a:r>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t>2</a:t>
            </a:fld>
            <a:endParaRPr lang="en-US"/>
          </a:p>
        </p:txBody>
      </p:sp>
    </p:spTree>
    <p:extLst>
      <p:ext uri="{BB962C8B-B14F-4D97-AF65-F5344CB8AC3E}">
        <p14:creationId xmlns:p14="http://schemas.microsoft.com/office/powerpoint/2010/main" val="3681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researchers often have very high expectations about what the library can deliver. While we appreciate your faith in our ability, sometimes these expectations are not realistic. </a:t>
            </a:r>
          </a:p>
          <a:p>
            <a:endParaRPr lang="en-US" baseline="0" dirty="0" smtClean="0"/>
          </a:p>
          <a:p>
            <a:r>
              <a:rPr lang="en-US" baseline="0" dirty="0" smtClean="0"/>
              <a:t>Faculty often show up at the end of a funding cycle, when all of the money has been spent, with a complex stack of software, and the expectation that the library can adopt the project and keep it running in perpetuity. For most academic libraries this is not a scalable proposition. </a:t>
            </a:r>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t>3</a:t>
            </a:fld>
            <a:endParaRPr lang="en-US"/>
          </a:p>
        </p:txBody>
      </p:sp>
    </p:spTree>
    <p:extLst>
      <p:ext uri="{BB962C8B-B14F-4D97-AF65-F5344CB8AC3E}">
        <p14:creationId xmlns:p14="http://schemas.microsoft.com/office/powerpoint/2010/main" val="1402483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Digital</a:t>
            </a:r>
            <a:r>
              <a:rPr lang="en-US" baseline="0" dirty="0" smtClean="0"/>
              <a:t> preservation in libraries usually begins with collections of research objects that are held in our local repositories.</a:t>
            </a:r>
            <a:endParaRPr lang="en-US" dirty="0"/>
          </a:p>
        </p:txBody>
      </p:sp>
      <p:sp>
        <p:nvSpPr>
          <p:cNvPr id="4" name="Slide Number Placeholder 3"/>
          <p:cNvSpPr>
            <a:spLocks noGrp="1"/>
          </p:cNvSpPr>
          <p:nvPr>
            <p:ph type="sldNum" sz="quarter" idx="10"/>
          </p:nvPr>
        </p:nvSpPr>
        <p:spPr/>
        <p:txBody>
          <a:bodyPr/>
          <a:lstStyle/>
          <a:p>
            <a:fld id="{105ECFAC-C9B4-3C48-9D2A-796E39990A6A}" type="slidenum">
              <a:rPr lang="en-US" smtClean="0"/>
              <a:t>4</a:t>
            </a:fld>
            <a:endParaRPr lang="en-US"/>
          </a:p>
        </p:txBody>
      </p:sp>
    </p:spTree>
    <p:extLst>
      <p:ext uri="{BB962C8B-B14F-4D97-AF65-F5344CB8AC3E}">
        <p14:creationId xmlns:p14="http://schemas.microsoft.com/office/powerpoint/2010/main" val="879730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Those repositories include standardized, interoperable metadata schemas that contain all of the information needed to manage a file over time including information about encoding, checksums, rights, etc.</a:t>
            </a:r>
          </a:p>
          <a:p>
            <a:endParaRPr lang="en-US" baseline="0" dirty="0" smtClean="0"/>
          </a:p>
          <a:p>
            <a:r>
              <a:rPr lang="en-US" baseline="0" dirty="0" smtClean="0"/>
              <a:t>Libraries have long preservation horizons. In 25 years no one from the original project will be around to provide information, so it’s important to capture it as objects are created. </a:t>
            </a:r>
          </a:p>
          <a:p>
            <a:endParaRPr lang="en-US" baseline="0" dirty="0" smtClean="0"/>
          </a:p>
        </p:txBody>
      </p:sp>
      <p:sp>
        <p:nvSpPr>
          <p:cNvPr id="4" name="Slide Number Placeholder 3"/>
          <p:cNvSpPr>
            <a:spLocks noGrp="1"/>
          </p:cNvSpPr>
          <p:nvPr>
            <p:ph type="sldNum" sz="quarter" idx="10"/>
          </p:nvPr>
        </p:nvSpPr>
        <p:spPr/>
        <p:txBody>
          <a:bodyPr/>
          <a:lstStyle/>
          <a:p>
            <a:fld id="{78853DEA-73CC-3A4B-9A38-B2D0576BFFFB}" type="slidenum">
              <a:rPr lang="en-US" smtClean="0"/>
              <a:t>5</a:t>
            </a:fld>
            <a:endParaRPr lang="en-US"/>
          </a:p>
        </p:txBody>
      </p:sp>
    </p:spTree>
    <p:extLst>
      <p:ext uri="{BB962C8B-B14F-4D97-AF65-F5344CB8AC3E}">
        <p14:creationId xmlns:p14="http://schemas.microsoft.com/office/powerpoint/2010/main" val="3082345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Libraries have</a:t>
            </a:r>
            <a:r>
              <a:rPr lang="en-US" baseline="0" dirty="0" smtClean="0"/>
              <a:t> also started to develop distributed preservation storage networks. All of these are dark archives, though. </a:t>
            </a:r>
          </a:p>
          <a:p>
            <a:endParaRPr lang="en-US" baseline="0" dirty="0" smtClean="0"/>
          </a:p>
          <a:p>
            <a:r>
              <a:rPr lang="en-US" baseline="0" dirty="0" smtClean="0"/>
              <a:t>We can zip up your files and put them into deep storage, but is that a good use of resources if people can’t find them or use them?</a:t>
            </a:r>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t>6</a:t>
            </a:fld>
            <a:endParaRPr lang="en-US"/>
          </a:p>
        </p:txBody>
      </p:sp>
    </p:spTree>
    <p:extLst>
      <p:ext uri="{BB962C8B-B14F-4D97-AF65-F5344CB8AC3E}">
        <p14:creationId xmlns:p14="http://schemas.microsoft.com/office/powerpoint/2010/main" val="2242461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Digital</a:t>
            </a:r>
            <a:r>
              <a:rPr lang="en-US" baseline="0" dirty="0" smtClean="0"/>
              <a:t> Preservation is active and ongoing. In the analog world we would preserve something by keeping it exactly the same. Manuscripts can be better preserved if we don’t touch them or use them. </a:t>
            </a:r>
          </a:p>
          <a:p>
            <a:endParaRPr lang="en-US" baseline="0" dirty="0" smtClean="0"/>
          </a:p>
          <a:p>
            <a:r>
              <a:rPr lang="en-US" baseline="0" dirty="0" smtClean="0"/>
              <a:t>Digital objects are more likely to survive if they are actively used, opened, checked and migrated to new formats over time. A lot of ongoing work is involved in digital preservation. </a:t>
            </a:r>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t>7</a:t>
            </a:fld>
            <a:endParaRPr lang="en-US"/>
          </a:p>
        </p:txBody>
      </p:sp>
    </p:spTree>
    <p:extLst>
      <p:ext uri="{BB962C8B-B14F-4D97-AF65-F5344CB8AC3E}">
        <p14:creationId xmlns:p14="http://schemas.microsoft.com/office/powerpoint/2010/main" val="331876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Storage</a:t>
            </a:r>
            <a:r>
              <a:rPr lang="en-US" baseline="0" dirty="0" smtClean="0"/>
              <a:t> and tools and expertise all cost money. Funding agencies have not been forthcoming with new money to support their data management mandates. Universities are juggling a lot of competing demands for money. Library budgets are shrinking relative to journal costs. How can we scale and sustain digital preservation activities.</a:t>
            </a:r>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t>8</a:t>
            </a:fld>
            <a:endParaRPr lang="en-US"/>
          </a:p>
        </p:txBody>
      </p:sp>
    </p:spTree>
    <p:extLst>
      <p:ext uri="{BB962C8B-B14F-4D97-AF65-F5344CB8AC3E}">
        <p14:creationId xmlns:p14="http://schemas.microsoft.com/office/powerpoint/2010/main" val="374151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complicating</a:t>
            </a:r>
            <a:r>
              <a:rPr lang="en-US" baseline="0" dirty="0" smtClean="0"/>
              <a:t> factor with DH projects is the fact that they are usually more than just collections of objects. They are complex stacks of software tools that require constant maintenance, patches, and upgrades. Most libraries are completely unprepared to maintain large numbers of diverse software applications over the long term. </a:t>
            </a:r>
            <a:endParaRPr lang="en-US" dirty="0"/>
          </a:p>
        </p:txBody>
      </p:sp>
      <p:sp>
        <p:nvSpPr>
          <p:cNvPr id="4" name="Slide Number Placeholder 3"/>
          <p:cNvSpPr>
            <a:spLocks noGrp="1"/>
          </p:cNvSpPr>
          <p:nvPr>
            <p:ph type="sldNum" sz="quarter" idx="10"/>
          </p:nvPr>
        </p:nvSpPr>
        <p:spPr/>
        <p:txBody>
          <a:bodyPr/>
          <a:lstStyle/>
          <a:p>
            <a:fld id="{5A3FCEE8-C99E-7D45-B03C-071D578D3EC3}" type="slidenum">
              <a:rPr lang="en-US" smtClean="0"/>
              <a:t>9</a:t>
            </a:fld>
            <a:endParaRPr lang="en-US"/>
          </a:p>
        </p:txBody>
      </p:sp>
    </p:spTree>
    <p:extLst>
      <p:ext uri="{BB962C8B-B14F-4D97-AF65-F5344CB8AC3E}">
        <p14:creationId xmlns:p14="http://schemas.microsoft.com/office/powerpoint/2010/main" val="2573809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266171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188759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702083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Title 6"/>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998255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543485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4253725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090849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10">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3197947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1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3512542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683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150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668133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264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744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59686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715190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930672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09745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909236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04977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588839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74774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20709864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976912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4022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989934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Title 6"/>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10801045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596862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715190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930672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2097451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909236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04977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5372635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588839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7477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97691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402287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D29502-EF1E-5E40-9FAE-9BE42A75DE10}" type="datetimeFigureOut">
              <a:rPr lang="en-US" smtClean="0">
                <a:solidFill>
                  <a:prstClr val="black">
                    <a:tint val="75000"/>
                  </a:prstClr>
                </a:solidFill>
                <a:latin typeface="Calibri"/>
              </a:rPr>
              <a:pPr/>
              <a:t>12/7/2018</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DAA5E2F-DE50-D54E-A87D-C6AF88BB6D9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98993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11310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smtClean="0"/>
              <a:t>Click to edit Master title style</a:t>
            </a:r>
            <a:endParaRPr lang="en-US" dirty="0"/>
          </a:p>
        </p:txBody>
      </p:sp>
      <p:sp>
        <p:nvSpPr>
          <p:cNvPr id="3" name="Content Placeholder 2"/>
          <p:cNvSpPr>
            <a:spLocks noGrp="1"/>
          </p:cNvSpPr>
          <p:nvPr>
            <p:ph idx="1"/>
          </p:nvPr>
        </p:nvSpPr>
        <p:spPr/>
        <p:txBody>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404020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extLst>
      <p:ext uri="{BB962C8B-B14F-4D97-AF65-F5344CB8AC3E}">
        <p14:creationId xmlns:p14="http://schemas.microsoft.com/office/powerpoint/2010/main" val="271014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Title 6"/>
          <p:cNvSpPr>
            <a:spLocks noGrp="1"/>
          </p:cNvSpPr>
          <p:nvPr>
            <p:ph type="title"/>
          </p:nvPr>
        </p:nvSpPr>
        <p:spPr/>
        <p:txBody>
          <a:bodyPr/>
          <a:lstStyle/>
          <a:p>
            <a:r>
              <a:rPr lang="en-CA" smtClean="0"/>
              <a:t>Click to edit Master title style</a:t>
            </a:r>
            <a:endParaRPr lang="en-US"/>
          </a:p>
        </p:txBody>
      </p:sp>
    </p:spTree>
    <p:extLst>
      <p:ext uri="{BB962C8B-B14F-4D97-AF65-F5344CB8AC3E}">
        <p14:creationId xmlns:p14="http://schemas.microsoft.com/office/powerpoint/2010/main" val="3998255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3102850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11.jp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theme" Target="../theme/theme12.xml"/><Relationship Id="rId1" Type="http://schemas.openxmlformats.org/officeDocument/2006/relationships/slideLayout" Target="../slideLayouts/slideLayout13.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theme" Target="../theme/theme13.xml"/><Relationship Id="rId1" Type="http://schemas.openxmlformats.org/officeDocument/2006/relationships/slideLayout" Target="../slideLayouts/slideLayout14.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theme" Target="../theme/theme14.xml"/><Relationship Id="rId1" Type="http://schemas.openxmlformats.org/officeDocument/2006/relationships/slideLayout" Target="../slideLayouts/slideLayout15.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theme" Target="../theme/theme15.xml"/><Relationship Id="rId1" Type="http://schemas.openxmlformats.org/officeDocument/2006/relationships/slideLayout" Target="../slideLayouts/slideLayout16.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theme" Target="../theme/theme16.xml"/><Relationship Id="rId1" Type="http://schemas.openxmlformats.org/officeDocument/2006/relationships/slideLayout" Target="../slideLayouts/slideLayout17.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theme" Target="../theme/theme17.xml"/><Relationship Id="rId1" Type="http://schemas.openxmlformats.org/officeDocument/2006/relationships/slideLayout" Target="../slideLayouts/slideLayout18.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theme" Target="../theme/theme18.xml"/><Relationship Id="rId1" Type="http://schemas.openxmlformats.org/officeDocument/2006/relationships/slideLayout" Target="../slideLayouts/slideLayout19.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theme" Target="../theme/theme19.xml"/><Relationship Id="rId1" Type="http://schemas.openxmlformats.org/officeDocument/2006/relationships/slideLayout" Target="../slideLayouts/slideLayout2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theme" Target="../theme/theme20.xml"/><Relationship Id="rId1" Type="http://schemas.openxmlformats.org/officeDocument/2006/relationships/slideLayout" Target="../slideLayouts/slideLayout2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1.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22.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itle Placeholder 1"/>
          <p:cNvSpPr>
            <a:spLocks noGrp="1"/>
          </p:cNvSpPr>
          <p:nvPr>
            <p:ph type="title"/>
          </p:nvPr>
        </p:nvSpPr>
        <p:spPr>
          <a:xfrm>
            <a:off x="457200" y="20399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461810047"/>
      </p:ext>
    </p:extLst>
  </p:cSld>
  <p:clrMap bg1="lt1" tx1="dk1" bg2="lt2" tx2="dk2" accent1="accent1" accent2="accent2" accent3="accent3" accent4="accent4" accent5="accent5" accent6="accent6" hlink="hlink" folHlink="folHlink"/>
  <p:sldLayoutIdLst>
    <p:sldLayoutId id="2147483718"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18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6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4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0.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889000" y="1054102"/>
            <a:ext cx="54737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889000" y="2392366"/>
            <a:ext cx="5473700" cy="3390898"/>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993112176"/>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457039" rtl="0" eaLnBrk="1" latinLnBrk="0" hangingPunct="1">
        <a:spcBef>
          <a:spcPct val="0"/>
        </a:spcBef>
        <a:buNone/>
        <a:defRPr sz="2800" kern="1200">
          <a:solidFill>
            <a:srgbClr val="00599A"/>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3.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1771758820"/>
      </p:ext>
    </p:extLst>
  </p:cSld>
  <p:clrMap bg1="lt1" tx1="dk1" bg2="lt2" tx2="dk2" accent1="accent1" accent2="accent2" accent3="accent3" accent4="accent4" accent5="accent5" accent6="accent6" hlink="hlink" folHlink="folHlink"/>
  <p:sldLayoutIdLst>
    <p:sldLayoutId id="2147483728" r:id="rId1"/>
    <p:sldLayoutId id="2147483742" r:id="rId2"/>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932500496"/>
      </p:ext>
    </p:extLst>
  </p:cSld>
  <p:clrMap bg1="lt1" tx1="dk1" bg2="lt2" tx2="dk2" accent1="accent1" accent2="accent2" accent3="accent3" accent4="accent4" accent5="accent5" accent6="accent6" hlink="hlink" folHlink="folHlink"/>
  <p:sldLayoutIdLst>
    <p:sldLayoutId id="2147483729"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337090812"/>
      </p:ext>
    </p:extLst>
  </p:cSld>
  <p:clrMap bg1="lt1" tx1="dk1" bg2="lt2" tx2="dk2" accent1="accent1" accent2="accent2" accent3="accent3" accent4="accent4" accent5="accent5" accent6="accent6" hlink="hlink" folHlink="folHlink"/>
  <p:sldLayoutIdLst>
    <p:sldLayoutId id="2147483730" r:id="rId1"/>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16.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015773711"/>
      </p:ext>
    </p:extLst>
  </p:cSld>
  <p:clrMap bg1="lt1" tx1="dk1" bg2="lt2" tx2="dk2" accent1="accent1" accent2="accent2" accent3="accent3" accent4="accent4" accent5="accent5" accent6="accent6" hlink="hlink" folHlink="folHlink"/>
  <p:sldLayoutIdLst>
    <p:sldLayoutId id="2147483731"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7.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5"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3250747546"/>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3712293339"/>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C+M_04180_UnveilingMatPages.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46941999"/>
      </p:ext>
    </p:extLst>
  </p:cSld>
  <p:clrMap bg1="lt1" tx1="dk1" bg2="lt2" tx2="dk2" accent1="accent1" accent2="accent2" accent3="accent3" accent4="accent4" accent5="accent5" accent6="accent6" hlink="hlink" folHlink="folHlink"/>
  <p:sldLayoutIdLst>
    <p:sldLayoutId id="214748373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UC+M_04180_UnveilingMatPages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0306213"/>
      </p:ext>
    </p:extLst>
  </p:cSld>
  <p:clrMap bg1="lt1" tx1="dk1" bg2="lt2" tx2="dk2" accent1="accent1" accent2="accent2" accent3="accent3" accent4="accent4" accent5="accent5" accent6="accent6" hlink="hlink" folHlink="folHlink"/>
  <p:sldLayoutIdLst>
    <p:sldLayoutId id="214748373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Pages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55080842"/>
      </p:ext>
    </p:extLst>
  </p:cSld>
  <p:clrMap bg1="lt1" tx1="dk1" bg2="lt2" tx2="dk2" accent1="accent1" accent2="accent2" accent3="accent3" accent4="accent4" accent5="accent5" accent6="accent6" hlink="hlink" folHlink="folHlink"/>
  <p:sldLayoutIdLst>
    <p:sldLayoutId id="214748373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20526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2721673740"/>
      </p:ext>
    </p:extLst>
  </p:cSld>
  <p:clrMap bg1="lt1" tx1="dk1" bg2="lt2" tx2="dk2" accent1="accent1" accent2="accent2" accent3="accent3" accent4="accent4" accent5="accent5" accent6="accent6" hlink="hlink" folHlink="folHlink"/>
  <p:sldLayoutIdLst>
    <p:sldLayoutId id="2147483719"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Pages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62814231"/>
      </p:ext>
    </p:extLst>
  </p:cSld>
  <p:clrMap bg1="lt1" tx1="dk1" bg2="lt2" tx2="dk2" accent1="accent1" accent2="accent2" accent3="accent3" accent4="accent4" accent5="accent5" accent6="accent6" hlink="hlink" folHlink="folHlink"/>
  <p:sldLayoutIdLst>
    <p:sldLayoutId id="214748374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94D29502-EF1E-5E40-9FAE-9BE42A75DE10}" type="datetimeFigureOut">
              <a:rPr lang="en-US" smtClean="0">
                <a:solidFill>
                  <a:prstClr val="black">
                    <a:tint val="75000"/>
                  </a:prstClr>
                </a:solidFill>
                <a:latin typeface="Calibri"/>
              </a:rPr>
              <a:pPr defTabSz="457200"/>
              <a:t>12/7/2018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2DAA5E2F-DE50-D54E-A87D-C6AF88BB6D94}" type="slidenum">
              <a:rPr lang="en-US" smtClean="0">
                <a:solidFill>
                  <a:prstClr val="black">
                    <a:tint val="75000"/>
                  </a:prstClr>
                </a:solidFill>
                <a:latin typeface="Calibri"/>
              </a:rPr>
              <a:pPr defTabSz="457200"/>
              <a:t>‹#›</a:t>
            </a:fld>
            <a:endParaRPr lang="en-US">
              <a:solidFill>
                <a:prstClr val="black">
                  <a:tint val="75000"/>
                </a:prstClr>
              </a:solidFill>
              <a:latin typeface="Calibri"/>
            </a:endParaRPr>
          </a:p>
        </p:txBody>
      </p:sp>
    </p:spTree>
    <p:extLst>
      <p:ext uri="{BB962C8B-B14F-4D97-AF65-F5344CB8AC3E}">
        <p14:creationId xmlns:p14="http://schemas.microsoft.com/office/powerpoint/2010/main" val="85694036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fld id="{94D29502-EF1E-5E40-9FAE-9BE42A75DE10}" type="datetimeFigureOut">
              <a:rPr lang="en-US" smtClean="0">
                <a:solidFill>
                  <a:prstClr val="black">
                    <a:tint val="75000"/>
                  </a:prstClr>
                </a:solidFill>
                <a:latin typeface="Calibri"/>
              </a:rPr>
              <a:pPr defTabSz="457200"/>
              <a:t>12/7/2018</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2DAA5E2F-DE50-D54E-A87D-C6AF88BB6D94}" type="slidenum">
              <a:rPr lang="en-US" smtClean="0">
                <a:solidFill>
                  <a:prstClr val="black">
                    <a:tint val="75000"/>
                  </a:prstClr>
                </a:solidFill>
                <a:latin typeface="Calibri"/>
              </a:rPr>
              <a:pPr defTabSz="457200"/>
              <a:t>‹#›</a:t>
            </a:fld>
            <a:endParaRPr lang="en-US">
              <a:solidFill>
                <a:prstClr val="black">
                  <a:tint val="75000"/>
                </a:prstClr>
              </a:solidFill>
              <a:latin typeface="Calibri"/>
            </a:endParaRPr>
          </a:p>
        </p:txBody>
      </p:sp>
    </p:spTree>
    <p:extLst>
      <p:ext uri="{BB962C8B-B14F-4D97-AF65-F5344CB8AC3E}">
        <p14:creationId xmlns:p14="http://schemas.microsoft.com/office/powerpoint/2010/main" val="85694036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457200" y="20780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839486021"/>
      </p:ext>
    </p:extLst>
  </p:cSld>
  <p:clrMap bg1="lt1" tx1="dk1" bg2="lt2" tx2="dk2" accent1="accent1" accent2="accent2" accent3="accent3" accent4="accent4" accent5="accent5" accent6="accent6" hlink="hlink" folHlink="folHlink"/>
  <p:sldLayoutIdLst>
    <p:sldLayoutId id="2147483720" r:id="rId1"/>
  </p:sldLayoutIdLst>
  <p:txStyles>
    <p:titleStyle>
      <a:lvl1pPr algn="ctr" defTabSz="457039" rtl="0" eaLnBrk="1" latinLnBrk="0" hangingPunct="1">
        <a:spcBef>
          <a:spcPct val="0"/>
        </a:spcBef>
        <a:buNone/>
        <a:defRPr sz="3600" kern="1200" cap="all">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927100" y="774700"/>
            <a:ext cx="4127500" cy="26162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1399013443"/>
      </p:ext>
    </p:extLst>
  </p:cSld>
  <p:clrMap bg1="lt1" tx1="dk1" bg2="lt2" tx2="dk2" accent1="accent1" accent2="accent2" accent3="accent3" accent4="accent4" accent5="accent5" accent6="accent6" hlink="hlink" folHlink="folHlink"/>
  <p:sldLayoutIdLst>
    <p:sldLayoutId id="2147483722" r:id="rId1"/>
  </p:sldLayoutIdLst>
  <p:txStyles>
    <p:titleStyle>
      <a:lvl1pPr algn="l" defTabSz="457039" rtl="0" eaLnBrk="1" latinLnBrk="0" hangingPunct="1">
        <a:spcBef>
          <a:spcPct val="0"/>
        </a:spcBef>
        <a:buNone/>
        <a:defRPr sz="3600" kern="1200">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3957638"/>
            <a:ext cx="82296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Tree>
    <p:extLst>
      <p:ext uri="{BB962C8B-B14F-4D97-AF65-F5344CB8AC3E}">
        <p14:creationId xmlns:p14="http://schemas.microsoft.com/office/powerpoint/2010/main" val="2050879991"/>
      </p:ext>
    </p:extLst>
  </p:cSld>
  <p:clrMap bg1="lt1" tx1="dk1" bg2="lt2" tx2="dk2" accent1="accent1" accent2="accent2" accent3="accent3" accent4="accent4" accent5="accent5" accent6="accent6" hlink="hlink" folHlink="folHlink"/>
  <p:sldLayoutIdLst>
    <p:sldLayoutId id="2147483723" r:id="rId1"/>
  </p:sldLayoutIdLst>
  <p:txStyles>
    <p:titleStyle>
      <a:lvl1pPr algn="ctr" defTabSz="457039" rtl="0" eaLnBrk="1" latinLnBrk="0" hangingPunct="1">
        <a:spcBef>
          <a:spcPct val="0"/>
        </a:spcBef>
        <a:buNone/>
        <a:defRPr sz="3600" kern="1200" cap="all">
          <a:solidFill>
            <a:srgbClr val="005294"/>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6.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706438"/>
            <a:ext cx="66040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1104900" y="2032001"/>
            <a:ext cx="6604000" cy="3822700"/>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527882418"/>
      </p:ext>
    </p:extLst>
  </p:cSld>
  <p:clrMap bg1="lt1" tx1="dk1" bg2="lt2" tx2="dk2" accent1="accent1" accent2="accent2" accent3="accent3" accent4="accent4" accent5="accent5" accent6="accent6" hlink="hlink" folHlink="folHlink"/>
  <p:sldLayoutIdLst>
    <p:sldLayoutId id="214748371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7.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12"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70054874"/>
      </p:ext>
    </p:extLst>
  </p:cSld>
  <p:clrMap bg1="lt1" tx1="dk1" bg2="lt2" tx2="dk2" accent1="accent1" accent2="accent2" accent3="accent3" accent4="accent4" accent5="accent5" accent6="accent6" hlink="hlink" folHlink="folHlink"/>
  <p:sldLayoutIdLst>
    <p:sldLayoutId id="2147483724"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UC+M_04180_UnveilingMat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UC+M_04180_UnveilingMat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6"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1625054339"/>
      </p:ext>
    </p:extLst>
  </p:cSld>
  <p:clrMap bg1="lt1" tx1="dk1" bg2="lt2" tx2="dk2" accent1="accent1" accent2="accent2" accent3="accent3" accent4="accent4" accent5="accent5" accent6="accent6" hlink="hlink" folHlink="folHlink"/>
  <p:sldLayoutIdLst>
    <p:sldLayoutId id="2147483725"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9.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3073400" y="858838"/>
            <a:ext cx="5473700" cy="1143000"/>
          </a:xfrm>
          <a:prstGeom prst="rect">
            <a:avLst/>
          </a:prstGeom>
        </p:spPr>
        <p:txBody>
          <a:bodyPr vert="horz" lIns="91440" tIns="45720" rIns="91440" bIns="45720" rtlCol="0" anchor="ctr">
            <a:normAutofit/>
          </a:bodyPr>
          <a:lstStyle/>
          <a:p>
            <a:r>
              <a:rPr lang="en-CA" dirty="0" smtClean="0"/>
              <a:t>Click to edit Master title style</a:t>
            </a:r>
            <a:endParaRPr lang="en-US" dirty="0"/>
          </a:p>
        </p:txBody>
      </p:sp>
      <p:sp>
        <p:nvSpPr>
          <p:cNvPr id="4" name="Text Placeholder 2"/>
          <p:cNvSpPr>
            <a:spLocks noGrp="1"/>
          </p:cNvSpPr>
          <p:nvPr>
            <p:ph type="body" idx="1"/>
          </p:nvPr>
        </p:nvSpPr>
        <p:spPr>
          <a:xfrm>
            <a:off x="3073400" y="2197102"/>
            <a:ext cx="5473700" cy="3390898"/>
          </a:xfrm>
          <a:prstGeom prst="rect">
            <a:avLst/>
          </a:prstGeom>
        </p:spPr>
        <p:txBody>
          <a:bodyPr vert="horz" lIns="91440" tIns="45720" rIns="91440" bIns="45720" rtlCol="0">
            <a:normAutofit/>
          </a:body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2525386287"/>
      </p:ext>
    </p:extLst>
  </p:cSld>
  <p:clrMap bg1="lt1" tx1="dk1" bg2="lt2" tx2="dk2" accent1="accent1" accent2="accent2" accent3="accent3" accent4="accent4" accent5="accent5" accent6="accent6" hlink="hlink" folHlink="folHlink"/>
  <p:sldLayoutIdLst>
    <p:sldLayoutId id="214748372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29.tiff"/></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937500" y="5410200"/>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448701" y="444500"/>
            <a:ext cx="8333077" cy="5562600"/>
          </a:xfrm>
          <a:prstGeom prst="rect">
            <a:avLst/>
          </a:prstGeom>
        </p:spPr>
      </p:pic>
      <p:sp>
        <p:nvSpPr>
          <p:cNvPr id="6" name="Title 1"/>
          <p:cNvSpPr txBox="1">
            <a:spLocks/>
          </p:cNvSpPr>
          <p:nvPr/>
        </p:nvSpPr>
        <p:spPr>
          <a:xfrm>
            <a:off x="386562" y="668686"/>
            <a:ext cx="8468848" cy="1054100"/>
          </a:xfrm>
          <a:prstGeom prst="rect">
            <a:avLst/>
          </a:prstGeom>
          <a:solidFill>
            <a:schemeClr val="bg1">
              <a:alpha val="50000"/>
            </a:schemeClr>
          </a:solidFill>
        </p:spPr>
        <p:txBody>
          <a:bodyPr vert="horz" lIns="91440" tIns="45720" rIns="91440" bIns="45720" rtlCol="0" anchor="ctr">
            <a:noAutofit/>
          </a:bodyPr>
          <a:lst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a:lstStyle>
          <a:p>
            <a:pPr algn="ctr"/>
            <a:r>
              <a:rPr lang="en-US" sz="3600" b="1" dirty="0">
                <a:solidFill>
                  <a:srgbClr val="0E3C75"/>
                </a:solidFill>
              </a:rPr>
              <a:t>Negotiating </a:t>
            </a:r>
            <a:r>
              <a:rPr lang="en-US" sz="3600" b="1" dirty="0" smtClean="0">
                <a:solidFill>
                  <a:srgbClr val="0E3C75"/>
                </a:solidFill>
              </a:rPr>
              <a:t>Sustainability</a:t>
            </a:r>
            <a:endParaRPr lang="en-US" sz="3600" b="1" dirty="0" smtClean="0">
              <a:solidFill>
                <a:srgbClr val="0E3C75"/>
              </a:solidFill>
            </a:endParaRPr>
          </a:p>
        </p:txBody>
      </p:sp>
      <p:sp>
        <p:nvSpPr>
          <p:cNvPr id="7" name="Subtitle 2"/>
          <p:cNvSpPr txBox="1">
            <a:spLocks/>
          </p:cNvSpPr>
          <p:nvPr/>
        </p:nvSpPr>
        <p:spPr>
          <a:xfrm>
            <a:off x="812800" y="4632971"/>
            <a:ext cx="4114800" cy="1165439"/>
          </a:xfrm>
          <a:prstGeom prst="rect">
            <a:avLst/>
          </a:prstGeom>
          <a:solidFill>
            <a:schemeClr val="bg1">
              <a:alpha val="75000"/>
            </a:schemeClr>
          </a:solidFill>
        </p:spPr>
        <p:txBody>
          <a:bodyPr vert="horz" lIns="91440" tIns="45720" rIns="91440" bIns="45720" rtlCol="0">
            <a:noAutofit/>
          </a:bodyPr>
          <a:lst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a:lstStyle>
          <a:p>
            <a:pPr marL="0" indent="0">
              <a:lnSpc>
                <a:spcPct val="90000"/>
              </a:lnSpc>
              <a:buNone/>
            </a:pPr>
            <a:r>
              <a:rPr lang="en-US" sz="1800" b="1" dirty="0" smtClean="0">
                <a:solidFill>
                  <a:srgbClr val="0E3C75"/>
                </a:solidFill>
              </a:rPr>
              <a:t>Lisa Goddard </a:t>
            </a:r>
          </a:p>
          <a:p>
            <a:pPr marL="0" indent="0">
              <a:lnSpc>
                <a:spcPct val="90000"/>
              </a:lnSpc>
              <a:buNone/>
            </a:pPr>
            <a:r>
              <a:rPr lang="en-US" sz="1800" b="1" dirty="0" smtClean="0">
                <a:solidFill>
                  <a:srgbClr val="0E3C75"/>
                </a:solidFill>
              </a:rPr>
              <a:t>@</a:t>
            </a:r>
            <a:r>
              <a:rPr lang="en-US" sz="1800" b="1" dirty="0" err="1" smtClean="0">
                <a:solidFill>
                  <a:srgbClr val="0E3C75"/>
                </a:solidFill>
              </a:rPr>
              <a:t>lisagoddard</a:t>
            </a:r>
            <a:endParaRPr lang="en-US" sz="1800" b="1" dirty="0" smtClean="0">
              <a:solidFill>
                <a:srgbClr val="0E3C75"/>
              </a:solidFill>
            </a:endParaRPr>
          </a:p>
          <a:p>
            <a:pPr marL="0" indent="0">
              <a:lnSpc>
                <a:spcPct val="90000"/>
              </a:lnSpc>
              <a:buNone/>
            </a:pPr>
            <a:r>
              <a:rPr lang="en-US" sz="1800" b="1" dirty="0" smtClean="0">
                <a:solidFill>
                  <a:srgbClr val="0E3C75"/>
                </a:solidFill>
              </a:rPr>
              <a:t>AUL Digital Scholarship &amp; Strategy</a:t>
            </a:r>
          </a:p>
          <a:p>
            <a:pPr marL="0" indent="0">
              <a:lnSpc>
                <a:spcPct val="90000"/>
              </a:lnSpc>
              <a:buNone/>
            </a:pPr>
            <a:r>
              <a:rPr lang="en-US" sz="1800" b="1" dirty="0" smtClean="0">
                <a:solidFill>
                  <a:srgbClr val="0E3C75"/>
                </a:solidFill>
              </a:rPr>
              <a:t>University of Victoria Libraries</a:t>
            </a:r>
          </a:p>
        </p:txBody>
      </p:sp>
    </p:spTree>
    <p:extLst>
      <p:ext uri="{BB962C8B-B14F-4D97-AF65-F5344CB8AC3E}">
        <p14:creationId xmlns:p14="http://schemas.microsoft.com/office/powerpoint/2010/main" val="14931032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176" y="26798"/>
            <a:ext cx="8229600" cy="1143000"/>
          </a:xfrm>
        </p:spPr>
        <p:txBody>
          <a:bodyPr>
            <a:normAutofit/>
          </a:bodyPr>
          <a:lstStyle/>
          <a:p>
            <a:r>
              <a:rPr lang="en-US" sz="4000" dirty="0" smtClean="0">
                <a:solidFill>
                  <a:srgbClr val="1F497D"/>
                </a:solidFill>
              </a:rPr>
              <a:t>The Fundamental Tension</a:t>
            </a:r>
            <a:endParaRPr lang="en-US" sz="4000" dirty="0">
              <a:solidFill>
                <a:srgbClr val="1F497D"/>
              </a:solidFill>
            </a:endParaRPr>
          </a:p>
        </p:txBody>
      </p:sp>
      <p:grpSp>
        <p:nvGrpSpPr>
          <p:cNvPr id="21" name="Group 20"/>
          <p:cNvGrpSpPr/>
          <p:nvPr/>
        </p:nvGrpSpPr>
        <p:grpSpPr>
          <a:xfrm>
            <a:off x="2544491" y="1348809"/>
            <a:ext cx="5013869" cy="4333430"/>
            <a:chOff x="2637419" y="1579939"/>
            <a:chExt cx="4551707" cy="4024850"/>
          </a:xfrm>
        </p:grpSpPr>
        <p:cxnSp>
          <p:nvCxnSpPr>
            <p:cNvPr id="7" name="Straight Arrow Connector 6"/>
            <p:cNvCxnSpPr/>
            <p:nvPr/>
          </p:nvCxnSpPr>
          <p:spPr>
            <a:xfrm flipH="1" flipV="1">
              <a:off x="2668395" y="1579939"/>
              <a:ext cx="2" cy="3996340"/>
            </a:xfrm>
            <a:prstGeom prst="straightConnector1">
              <a:avLst/>
            </a:prstGeom>
            <a:ln w="63500">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60000" flipV="1">
              <a:off x="2637419" y="5514319"/>
              <a:ext cx="4551707" cy="90470"/>
            </a:xfrm>
            <a:prstGeom prst="straightConnector1">
              <a:avLst/>
            </a:prstGeom>
            <a:ln w="63500">
              <a:tailEnd type="arrow"/>
            </a:ln>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rot="16200000">
            <a:off x="-205807" y="3252618"/>
            <a:ext cx="4121791" cy="707886"/>
          </a:xfrm>
          <a:prstGeom prst="rect">
            <a:avLst/>
          </a:prstGeom>
          <a:noFill/>
        </p:spPr>
        <p:txBody>
          <a:bodyPr wrap="none" rtlCol="0">
            <a:spAutoFit/>
          </a:bodyPr>
          <a:lstStyle/>
          <a:p>
            <a:r>
              <a:rPr lang="en-US" sz="4000" dirty="0" smtClean="0"/>
              <a:t>Freedom of Choice</a:t>
            </a:r>
            <a:endParaRPr lang="en-US" sz="4000" dirty="0"/>
          </a:p>
        </p:txBody>
      </p:sp>
      <p:sp>
        <p:nvSpPr>
          <p:cNvPr id="23" name="TextBox 22"/>
          <p:cNvSpPr txBox="1"/>
          <p:nvPr/>
        </p:nvSpPr>
        <p:spPr>
          <a:xfrm>
            <a:off x="3484895" y="5725984"/>
            <a:ext cx="2967629" cy="707886"/>
          </a:xfrm>
          <a:prstGeom prst="rect">
            <a:avLst/>
          </a:prstGeom>
          <a:noFill/>
        </p:spPr>
        <p:txBody>
          <a:bodyPr wrap="none" rtlCol="0">
            <a:spAutoFit/>
          </a:bodyPr>
          <a:lstStyle/>
          <a:p>
            <a:r>
              <a:rPr lang="en-US" sz="4000" dirty="0" smtClean="0"/>
              <a:t>Sustainability</a:t>
            </a:r>
            <a:endParaRPr lang="en-US" sz="4000" dirty="0"/>
          </a:p>
        </p:txBody>
      </p:sp>
      <p:cxnSp>
        <p:nvCxnSpPr>
          <p:cNvPr id="31" name="Straight Arrow Connector 30"/>
          <p:cNvCxnSpPr/>
          <p:nvPr/>
        </p:nvCxnSpPr>
        <p:spPr>
          <a:xfrm>
            <a:off x="3237088" y="1874236"/>
            <a:ext cx="3159646" cy="323731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3874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44816" y="193155"/>
            <a:ext cx="8229600" cy="851647"/>
          </a:xfrm>
        </p:spPr>
        <p:txBody>
          <a:bodyPr>
            <a:normAutofit/>
          </a:bodyPr>
          <a:lstStyle/>
          <a:p>
            <a:pPr algn="ctr"/>
            <a:r>
              <a:rPr lang="en-US" sz="4000" dirty="0" smtClean="0">
                <a:solidFill>
                  <a:srgbClr val="0E3C75"/>
                </a:solidFill>
              </a:rPr>
              <a:t>Early Intervention</a:t>
            </a:r>
            <a:endParaRPr lang="en-US" sz="4000" dirty="0">
              <a:solidFill>
                <a:srgbClr val="0E3C75"/>
              </a:solidFill>
            </a:endParaRPr>
          </a:p>
        </p:txBody>
      </p:sp>
      <p:sp>
        <p:nvSpPr>
          <p:cNvPr id="2" name="TextBox 1"/>
          <p:cNvSpPr txBox="1"/>
          <p:nvPr/>
        </p:nvSpPr>
        <p:spPr>
          <a:xfrm>
            <a:off x="600738" y="1621825"/>
            <a:ext cx="8063931" cy="3785652"/>
          </a:xfrm>
          <a:prstGeom prst="rect">
            <a:avLst/>
          </a:prstGeom>
          <a:noFill/>
        </p:spPr>
        <p:txBody>
          <a:bodyPr wrap="square" rtlCol="0">
            <a:spAutoFit/>
          </a:bodyPr>
          <a:lstStyle/>
          <a:p>
            <a:r>
              <a:rPr lang="en-US" sz="4000" dirty="0" smtClean="0">
                <a:solidFill>
                  <a:prstClr val="black"/>
                </a:solidFill>
              </a:rPr>
              <a:t>Start the conversation at the beginning of a project.</a:t>
            </a:r>
          </a:p>
          <a:p>
            <a:endParaRPr lang="en-US" sz="2000" dirty="0" smtClean="0">
              <a:solidFill>
                <a:prstClr val="black"/>
              </a:solidFill>
            </a:endParaRPr>
          </a:p>
          <a:p>
            <a:r>
              <a:rPr lang="en-US" sz="4000" dirty="0" smtClean="0">
                <a:solidFill>
                  <a:prstClr val="black"/>
                </a:solidFill>
              </a:rPr>
              <a:t>Clarify </a:t>
            </a:r>
            <a:r>
              <a:rPr lang="en-US" sz="4000" dirty="0">
                <a:solidFill>
                  <a:prstClr val="black"/>
                </a:solidFill>
              </a:rPr>
              <a:t>what is </a:t>
            </a:r>
            <a:r>
              <a:rPr lang="en-US" sz="4000" dirty="0" smtClean="0">
                <a:solidFill>
                  <a:prstClr val="black"/>
                </a:solidFill>
              </a:rPr>
              <a:t>possible.</a:t>
            </a:r>
          </a:p>
          <a:p>
            <a:endParaRPr lang="en-US" sz="2000" dirty="0" smtClean="0">
              <a:solidFill>
                <a:prstClr val="black"/>
              </a:solidFill>
            </a:endParaRPr>
          </a:p>
          <a:p>
            <a:r>
              <a:rPr lang="en-US" sz="4000" dirty="0" smtClean="0">
                <a:solidFill>
                  <a:prstClr val="black"/>
                </a:solidFill>
              </a:rPr>
              <a:t>Help faculty to understand how their choices will impact sustainability.</a:t>
            </a:r>
            <a:endParaRPr lang="en-US" sz="4000" dirty="0">
              <a:solidFill>
                <a:prstClr val="black"/>
              </a:solidFill>
            </a:endParaRPr>
          </a:p>
        </p:txBody>
      </p:sp>
    </p:spTree>
    <p:extLst>
      <p:ext uri="{BB962C8B-B14F-4D97-AF65-F5344CB8AC3E}">
        <p14:creationId xmlns:p14="http://schemas.microsoft.com/office/powerpoint/2010/main" val="8410842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37500" y="5410200"/>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130628" y="203273"/>
            <a:ext cx="8752115" cy="783998"/>
          </a:xfrm>
        </p:spPr>
        <p:txBody>
          <a:bodyPr>
            <a:normAutofit/>
          </a:bodyPr>
          <a:lstStyle/>
          <a:p>
            <a:pPr algn="ctr"/>
            <a:r>
              <a:rPr lang="en-US" sz="4000" dirty="0" smtClean="0">
                <a:solidFill>
                  <a:srgbClr val="0E3C75"/>
                </a:solidFill>
              </a:rPr>
              <a:t>“Grants Menu”</a:t>
            </a:r>
            <a:endParaRPr lang="en-US" sz="4000" dirty="0">
              <a:solidFill>
                <a:srgbClr val="0E3C75"/>
              </a:solidFill>
            </a:endParaRPr>
          </a:p>
        </p:txBody>
      </p:sp>
      <p:pic>
        <p:nvPicPr>
          <p:cNvPr id="2" name="Picture 1" descr="grantsmen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185" y="1289580"/>
            <a:ext cx="6435008" cy="4026540"/>
          </a:xfrm>
          <a:prstGeom prst="rect">
            <a:avLst/>
          </a:prstGeom>
        </p:spPr>
      </p:pic>
      <p:sp>
        <p:nvSpPr>
          <p:cNvPr id="4" name="Rectangle 3"/>
          <p:cNvSpPr/>
          <p:nvPr/>
        </p:nvSpPr>
        <p:spPr>
          <a:xfrm>
            <a:off x="2445722" y="5487824"/>
            <a:ext cx="4452458" cy="584776"/>
          </a:xfrm>
          <a:prstGeom prst="rect">
            <a:avLst/>
          </a:prstGeom>
        </p:spPr>
        <p:txBody>
          <a:bodyPr wrap="square">
            <a:spAutoFit/>
          </a:bodyPr>
          <a:lstStyle/>
          <a:p>
            <a:pPr algn="ctr"/>
            <a:r>
              <a:rPr lang="en-US" sz="3200" dirty="0"/>
              <a:t>http://</a:t>
            </a:r>
            <a:r>
              <a:rPr lang="en-US" sz="3200" dirty="0" err="1"/>
              <a:t>tiny.cc</a:t>
            </a:r>
            <a:r>
              <a:rPr lang="en-US" sz="3200" dirty="0"/>
              <a:t>/</a:t>
            </a:r>
            <a:r>
              <a:rPr lang="en-US" sz="3200" dirty="0" err="1"/>
              <a:t>uvicgrants</a:t>
            </a:r>
            <a:endParaRPr lang="en-US" sz="3200" dirty="0"/>
          </a:p>
        </p:txBody>
      </p:sp>
    </p:spTree>
    <p:extLst>
      <p:ext uri="{BB962C8B-B14F-4D97-AF65-F5344CB8AC3E}">
        <p14:creationId xmlns:p14="http://schemas.microsoft.com/office/powerpoint/2010/main" val="1381007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37500" y="5410200"/>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9661" y="28575"/>
            <a:ext cx="8229600" cy="914400"/>
          </a:xfrm>
        </p:spPr>
        <p:txBody>
          <a:bodyPr>
            <a:normAutofit/>
          </a:bodyPr>
          <a:lstStyle/>
          <a:p>
            <a:pPr algn="ctr"/>
            <a:r>
              <a:rPr lang="en-US" sz="3200" dirty="0" smtClean="0">
                <a:solidFill>
                  <a:srgbClr val="0E3C75"/>
                </a:solidFill>
              </a:rPr>
              <a:t>Digital Asset Management</a:t>
            </a:r>
            <a:endParaRPr lang="en-US" sz="3200" dirty="0">
              <a:solidFill>
                <a:srgbClr val="0E3C75"/>
              </a:solidFill>
            </a:endParaRPr>
          </a:p>
        </p:txBody>
      </p:sp>
      <p:pic>
        <p:nvPicPr>
          <p:cNvPr id="3" name="Picture 2" descr="Vault_ObjectDescrip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905" y="974725"/>
            <a:ext cx="8240243" cy="5079959"/>
          </a:xfrm>
          <a:prstGeom prst="rect">
            <a:avLst/>
          </a:prstGeom>
        </p:spPr>
      </p:pic>
    </p:spTree>
    <p:extLst>
      <p:ext uri="{BB962C8B-B14F-4D97-AF65-F5344CB8AC3E}">
        <p14:creationId xmlns:p14="http://schemas.microsoft.com/office/powerpoint/2010/main" val="9334243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72791" y="1341152"/>
            <a:ext cx="7959666" cy="4000500"/>
          </a:xfrm>
        </p:spPr>
        <p:txBody>
          <a:bodyPr>
            <a:normAutofit lnSpcReduction="10000"/>
          </a:bodyPr>
          <a:lstStyle/>
          <a:p>
            <a:pPr marL="0" indent="0">
              <a:buNone/>
            </a:pPr>
            <a:endParaRPr lang="en-CA" dirty="0"/>
          </a:p>
          <a:p>
            <a:pPr marL="0" indent="0">
              <a:buNone/>
            </a:pPr>
            <a:r>
              <a:rPr lang="en-CA" sz="2800" dirty="0"/>
              <a:t>In-kind value</a:t>
            </a:r>
            <a:r>
              <a:rPr lang="en-CA" sz="2800" dirty="0" smtClean="0"/>
              <a:t>:</a:t>
            </a:r>
          </a:p>
          <a:p>
            <a:endParaRPr lang="en-CA" sz="1200" dirty="0" smtClean="0"/>
          </a:p>
          <a:p>
            <a:pPr marL="365125" indent="-365125"/>
            <a:r>
              <a:rPr lang="en-CA" sz="2800" dirty="0" smtClean="0"/>
              <a:t>$</a:t>
            </a:r>
            <a:r>
              <a:rPr lang="en-CA" sz="2800" dirty="0"/>
              <a:t>1250/</a:t>
            </a:r>
            <a:r>
              <a:rPr lang="en-CA" sz="2800" dirty="0" err="1"/>
              <a:t>yr</a:t>
            </a:r>
            <a:r>
              <a:rPr lang="en-CA" sz="2800" dirty="0"/>
              <a:t> ($50 x 25 </a:t>
            </a:r>
            <a:r>
              <a:rPr lang="en-CA" sz="2800" dirty="0" err="1"/>
              <a:t>hrs</a:t>
            </a:r>
            <a:r>
              <a:rPr lang="en-CA" sz="2800" dirty="0"/>
              <a:t>) for collection configuration, training, and </a:t>
            </a:r>
            <a:r>
              <a:rPr lang="en-CA" sz="2800" dirty="0" smtClean="0"/>
              <a:t>support. </a:t>
            </a:r>
          </a:p>
          <a:p>
            <a:pPr marL="365125" indent="-365125"/>
            <a:endParaRPr lang="en-CA" sz="1200" dirty="0"/>
          </a:p>
          <a:p>
            <a:pPr marL="365125" indent="-365125"/>
            <a:r>
              <a:rPr lang="en-CA" sz="2800" dirty="0" smtClean="0"/>
              <a:t>$</a:t>
            </a:r>
            <a:r>
              <a:rPr lang="en-CA" sz="2800" dirty="0"/>
              <a:t>250/</a:t>
            </a:r>
            <a:r>
              <a:rPr lang="en-CA" sz="2800" dirty="0" err="1"/>
              <a:t>yr</a:t>
            </a:r>
            <a:r>
              <a:rPr lang="en-CA" sz="2800" dirty="0"/>
              <a:t> for infrastructure costs &amp; maintenance. </a:t>
            </a:r>
          </a:p>
          <a:p>
            <a:pPr marL="0" indent="0">
              <a:buNone/>
            </a:pPr>
            <a:endParaRPr lang="en-CA" sz="1200" dirty="0"/>
          </a:p>
          <a:p>
            <a:pPr marL="0" indent="0">
              <a:buNone/>
            </a:pPr>
            <a:r>
              <a:rPr lang="en-CA" sz="2800" dirty="0"/>
              <a:t>Additional feature development and support at cost.</a:t>
            </a:r>
          </a:p>
          <a:p>
            <a:endParaRPr lang="en-CA" dirty="0"/>
          </a:p>
          <a:p>
            <a:endParaRPr lang="en-US" dirty="0"/>
          </a:p>
        </p:txBody>
      </p:sp>
      <p:sp>
        <p:nvSpPr>
          <p:cNvPr id="4" name="Title 1"/>
          <p:cNvSpPr>
            <a:spLocks noGrp="1"/>
          </p:cNvSpPr>
          <p:nvPr>
            <p:ph type="title"/>
          </p:nvPr>
        </p:nvSpPr>
        <p:spPr>
          <a:xfrm>
            <a:off x="469900" y="88900"/>
            <a:ext cx="8229600" cy="914400"/>
          </a:xfrm>
        </p:spPr>
        <p:txBody>
          <a:bodyPr>
            <a:normAutofit/>
          </a:bodyPr>
          <a:lstStyle/>
          <a:p>
            <a:pPr algn="ctr"/>
            <a:r>
              <a:rPr lang="en-US" dirty="0" smtClean="0">
                <a:solidFill>
                  <a:srgbClr val="0E3C75"/>
                </a:solidFill>
              </a:rPr>
              <a:t>Hydra Digital Asset Management</a:t>
            </a:r>
            <a:endParaRPr lang="en-US" dirty="0">
              <a:solidFill>
                <a:srgbClr val="0E3C75"/>
              </a:solidFill>
            </a:endParaRPr>
          </a:p>
        </p:txBody>
      </p:sp>
    </p:spTree>
    <p:extLst>
      <p:ext uri="{BB962C8B-B14F-4D97-AF65-F5344CB8AC3E}">
        <p14:creationId xmlns:p14="http://schemas.microsoft.com/office/powerpoint/2010/main" val="2170101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111067" y="5236634"/>
            <a:ext cx="788809" cy="10667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25033" y="16405"/>
            <a:ext cx="6582835" cy="931862"/>
          </a:xfrm>
        </p:spPr>
        <p:txBody>
          <a:bodyPr>
            <a:normAutofit/>
          </a:bodyPr>
          <a:lstStyle/>
          <a:p>
            <a:pPr algn="ctr"/>
            <a:r>
              <a:rPr lang="en-US" sz="3200" dirty="0" smtClean="0">
                <a:solidFill>
                  <a:srgbClr val="0E3C75"/>
                </a:solidFill>
              </a:rPr>
              <a:t>Digital Preservation</a:t>
            </a:r>
            <a:endParaRPr lang="en-US" sz="3200" dirty="0">
              <a:solidFill>
                <a:srgbClr val="0E3C75"/>
              </a:solidFill>
            </a:endParaRPr>
          </a:p>
        </p:txBody>
      </p:sp>
      <p:pic>
        <p:nvPicPr>
          <p:cNvPr id="3" name="Picture 2" descr="archivematic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5105400"/>
            <a:ext cx="3908776" cy="613142"/>
          </a:xfrm>
          <a:prstGeom prst="rect">
            <a:avLst/>
          </a:prstGeom>
        </p:spPr>
      </p:pic>
      <p:pic>
        <p:nvPicPr>
          <p:cNvPr id="6" name="Picture 5" descr="locks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5868" y="948267"/>
            <a:ext cx="1892300" cy="1630289"/>
          </a:xfrm>
          <a:prstGeom prst="rect">
            <a:avLst/>
          </a:prstGeom>
        </p:spPr>
      </p:pic>
      <p:pic>
        <p:nvPicPr>
          <p:cNvPr id="7" name="Picture 6" descr="archiveit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2068" y="2937889"/>
            <a:ext cx="1689100" cy="1464822"/>
          </a:xfrm>
          <a:prstGeom prst="rect">
            <a:avLst/>
          </a:prstGeom>
        </p:spPr>
      </p:pic>
      <p:pic>
        <p:nvPicPr>
          <p:cNvPr id="11" name="Picture 10" descr="hydra+spotlight.png"/>
          <p:cNvPicPr>
            <a:picLocks noChangeAspect="1"/>
          </p:cNvPicPr>
          <p:nvPr/>
        </p:nvPicPr>
        <p:blipFill rotWithShape="1">
          <a:blip r:embed="rId6">
            <a:extLst>
              <a:ext uri="{28A0092B-C50C-407E-A947-70E740481C1C}">
                <a14:useLocalDpi xmlns:a14="http://schemas.microsoft.com/office/drawing/2010/main" val="0"/>
              </a:ext>
            </a:extLst>
          </a:blip>
          <a:srcRect t="53823" r="4624" b="8767"/>
          <a:stretch/>
        </p:blipFill>
        <p:spPr>
          <a:xfrm>
            <a:off x="46190" y="3636440"/>
            <a:ext cx="4112629" cy="1156100"/>
          </a:xfrm>
          <a:prstGeom prst="rect">
            <a:avLst/>
          </a:prstGeom>
        </p:spPr>
      </p:pic>
      <p:cxnSp>
        <p:nvCxnSpPr>
          <p:cNvPr id="13" name="Straight Arrow Connector 12"/>
          <p:cNvCxnSpPr/>
          <p:nvPr/>
        </p:nvCxnSpPr>
        <p:spPr>
          <a:xfrm flipV="1">
            <a:off x="4176129" y="1727200"/>
            <a:ext cx="1602371" cy="5738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356100" y="3505200"/>
            <a:ext cx="13038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303129" y="4406900"/>
            <a:ext cx="1297571" cy="55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 name="Picture 3" descr="samvera_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662" y="1727200"/>
            <a:ext cx="2900120" cy="1629499"/>
          </a:xfrm>
          <a:prstGeom prst="rect">
            <a:avLst/>
          </a:prstGeom>
        </p:spPr>
      </p:pic>
    </p:spTree>
    <p:extLst>
      <p:ext uri="{BB962C8B-B14F-4D97-AF65-F5344CB8AC3E}">
        <p14:creationId xmlns:p14="http://schemas.microsoft.com/office/powerpoint/2010/main" val="9431563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43502" y="1459106"/>
            <a:ext cx="7553794" cy="3670146"/>
          </a:xfrm>
        </p:spPr>
        <p:txBody>
          <a:bodyPr>
            <a:noAutofit/>
          </a:bodyPr>
          <a:lstStyle/>
          <a:p>
            <a:pPr marL="0" indent="0">
              <a:buNone/>
            </a:pPr>
            <a:r>
              <a:rPr lang="en-US" sz="2800" dirty="0" smtClean="0"/>
              <a:t>Cost (not </a:t>
            </a:r>
            <a:r>
              <a:rPr lang="en-US" sz="2800" dirty="0"/>
              <a:t>in-kind): </a:t>
            </a:r>
            <a:endParaRPr lang="en-US" sz="2800" dirty="0" smtClean="0"/>
          </a:p>
          <a:p>
            <a:pPr marL="0" indent="0">
              <a:buNone/>
            </a:pPr>
            <a:endParaRPr lang="en-US" sz="1800" dirty="0"/>
          </a:p>
          <a:p>
            <a:pPr marL="174625" indent="-174625">
              <a:buNone/>
            </a:pPr>
            <a:r>
              <a:rPr lang="en-US" sz="2800" dirty="0"/>
              <a:t>• $2,594/TB one-time payment for long term storage </a:t>
            </a:r>
            <a:r>
              <a:rPr lang="en-US" sz="2800" dirty="0" smtClean="0"/>
              <a:t>costs</a:t>
            </a:r>
          </a:p>
          <a:p>
            <a:pPr marL="0" indent="0">
              <a:buNone/>
            </a:pPr>
            <a:endParaRPr lang="en-US" sz="800" dirty="0"/>
          </a:p>
          <a:p>
            <a:pPr marL="174625" indent="-174625">
              <a:buNone/>
            </a:pPr>
            <a:r>
              <a:rPr lang="en-US" sz="2800" dirty="0"/>
              <a:t>• $500/funded year for ongoing preservation </a:t>
            </a:r>
            <a:r>
              <a:rPr lang="en-US" sz="2800" dirty="0" smtClean="0"/>
              <a:t>services</a:t>
            </a:r>
            <a:endParaRPr lang="en-US" sz="2800" dirty="0"/>
          </a:p>
          <a:p>
            <a:pPr marL="0" indent="0">
              <a:buNone/>
            </a:pPr>
            <a:endParaRPr lang="en-US" sz="1800" dirty="0"/>
          </a:p>
          <a:p>
            <a:pPr marL="0" indent="0">
              <a:buNone/>
            </a:pPr>
            <a:r>
              <a:rPr lang="en-US" sz="2800" dirty="0"/>
              <a:t>Additional storage space available at cost. </a:t>
            </a:r>
            <a:endParaRPr lang="en-CA" sz="2800" dirty="0"/>
          </a:p>
        </p:txBody>
      </p:sp>
      <p:sp>
        <p:nvSpPr>
          <p:cNvPr id="4" name="Title 1"/>
          <p:cNvSpPr>
            <a:spLocks noGrp="1"/>
          </p:cNvSpPr>
          <p:nvPr>
            <p:ph type="title"/>
          </p:nvPr>
        </p:nvSpPr>
        <p:spPr>
          <a:xfrm>
            <a:off x="469900" y="38100"/>
            <a:ext cx="8229600" cy="914400"/>
          </a:xfrm>
        </p:spPr>
        <p:txBody>
          <a:bodyPr>
            <a:normAutofit/>
          </a:bodyPr>
          <a:lstStyle/>
          <a:p>
            <a:pPr algn="ctr"/>
            <a:r>
              <a:rPr lang="en-US" sz="3200" dirty="0">
                <a:solidFill>
                  <a:srgbClr val="0E3C75"/>
                </a:solidFill>
              </a:rPr>
              <a:t>Digital Preservation</a:t>
            </a:r>
          </a:p>
        </p:txBody>
      </p:sp>
    </p:spTree>
    <p:extLst>
      <p:ext uri="{BB962C8B-B14F-4D97-AF65-F5344CB8AC3E}">
        <p14:creationId xmlns:p14="http://schemas.microsoft.com/office/powerpoint/2010/main" val="4232900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400"/>
            <a:ext cx="8229600" cy="944562"/>
          </a:xfrm>
        </p:spPr>
        <p:txBody>
          <a:bodyPr/>
          <a:lstStyle/>
          <a:p>
            <a:pPr algn="ctr"/>
            <a:r>
              <a:rPr lang="en-US" dirty="0" smtClean="0">
                <a:solidFill>
                  <a:srgbClr val="0E3C75"/>
                </a:solidFill>
              </a:rPr>
              <a:t>Metadata Consulting</a:t>
            </a:r>
            <a:endParaRPr lang="en-US" dirty="0">
              <a:solidFill>
                <a:srgbClr val="0E3C75"/>
              </a:solidFill>
            </a:endParaRPr>
          </a:p>
        </p:txBody>
      </p:sp>
      <p:sp>
        <p:nvSpPr>
          <p:cNvPr id="5" name="Rectangle 4"/>
          <p:cNvSpPr/>
          <p:nvPr/>
        </p:nvSpPr>
        <p:spPr>
          <a:xfrm>
            <a:off x="7937500" y="5410200"/>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HydraApplicationProfi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969962"/>
            <a:ext cx="7188200" cy="5246862"/>
          </a:xfrm>
          <a:prstGeom prst="rect">
            <a:avLst/>
          </a:prstGeom>
        </p:spPr>
      </p:pic>
    </p:spTree>
    <p:extLst>
      <p:ext uri="{BB962C8B-B14F-4D97-AF65-F5344CB8AC3E}">
        <p14:creationId xmlns:p14="http://schemas.microsoft.com/office/powerpoint/2010/main" val="28867898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9800" y="1447801"/>
            <a:ext cx="7302500" cy="3632199"/>
          </a:xfrm>
        </p:spPr>
        <p:txBody>
          <a:bodyPr>
            <a:normAutofit lnSpcReduction="10000"/>
          </a:bodyPr>
          <a:lstStyle/>
          <a:p>
            <a:pPr marL="0" indent="0">
              <a:buNone/>
            </a:pPr>
            <a:endParaRPr lang="en-CA" dirty="0"/>
          </a:p>
          <a:p>
            <a:pPr marL="0" indent="0">
              <a:buNone/>
            </a:pPr>
            <a:r>
              <a:rPr lang="en-CA" sz="3200" dirty="0"/>
              <a:t>In-kind value: </a:t>
            </a:r>
            <a:endParaRPr lang="en-CA" sz="3200" dirty="0" smtClean="0"/>
          </a:p>
          <a:p>
            <a:pPr marL="0" indent="0">
              <a:buNone/>
            </a:pPr>
            <a:endParaRPr lang="en-CA" sz="1300" dirty="0"/>
          </a:p>
          <a:p>
            <a:pPr marL="0" indent="0">
              <a:buNone/>
            </a:pPr>
            <a:r>
              <a:rPr lang="en-CA" sz="3200" dirty="0" smtClean="0"/>
              <a:t>$1500 ($65 </a:t>
            </a:r>
            <a:r>
              <a:rPr lang="en-CA" sz="3200" dirty="0"/>
              <a:t>x 25 </a:t>
            </a:r>
            <a:r>
              <a:rPr lang="en-CA" sz="3200" dirty="0" err="1"/>
              <a:t>hrs</a:t>
            </a:r>
            <a:r>
              <a:rPr lang="en-CA" sz="3200" dirty="0"/>
              <a:t>) for initial data modelling and metadata consultation.</a:t>
            </a:r>
          </a:p>
          <a:p>
            <a:pPr marL="0" indent="0">
              <a:buNone/>
            </a:pPr>
            <a:endParaRPr lang="en-CA" sz="1300" dirty="0"/>
          </a:p>
          <a:p>
            <a:pPr marL="0" indent="0">
              <a:buNone/>
            </a:pPr>
            <a:r>
              <a:rPr lang="en-CA" sz="3200" dirty="0"/>
              <a:t>Extended metadata services available at cost.</a:t>
            </a:r>
          </a:p>
          <a:p>
            <a:pPr marL="0" indent="0">
              <a:buNone/>
            </a:pPr>
            <a:endParaRPr lang="en-CA" dirty="0"/>
          </a:p>
          <a:p>
            <a:endParaRPr lang="en-US" dirty="0"/>
          </a:p>
        </p:txBody>
      </p:sp>
      <p:sp>
        <p:nvSpPr>
          <p:cNvPr id="4" name="Title 1"/>
          <p:cNvSpPr>
            <a:spLocks noGrp="1"/>
          </p:cNvSpPr>
          <p:nvPr>
            <p:ph type="title"/>
          </p:nvPr>
        </p:nvSpPr>
        <p:spPr>
          <a:xfrm>
            <a:off x="469900" y="38100"/>
            <a:ext cx="8229600" cy="914400"/>
          </a:xfrm>
        </p:spPr>
        <p:txBody>
          <a:bodyPr>
            <a:normAutofit/>
          </a:bodyPr>
          <a:lstStyle/>
          <a:p>
            <a:pPr algn="ctr"/>
            <a:r>
              <a:rPr lang="en-US" sz="3200" dirty="0">
                <a:solidFill>
                  <a:srgbClr val="0E3C75"/>
                </a:solidFill>
              </a:rPr>
              <a:t>Metadata Consulting</a:t>
            </a:r>
          </a:p>
        </p:txBody>
      </p:sp>
    </p:spTree>
    <p:extLst>
      <p:ext uri="{BB962C8B-B14F-4D97-AF65-F5344CB8AC3E}">
        <p14:creationId xmlns:p14="http://schemas.microsoft.com/office/powerpoint/2010/main" val="146017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874"/>
            <a:ext cx="8229600" cy="980422"/>
          </a:xfrm>
        </p:spPr>
        <p:txBody>
          <a:bodyPr>
            <a:normAutofit/>
          </a:bodyPr>
          <a:lstStyle/>
          <a:p>
            <a:r>
              <a:rPr lang="en-US" dirty="0" smtClean="0"/>
              <a:t>Strategic Alignment</a:t>
            </a:r>
            <a:endParaRPr lang="en-US" dirty="0"/>
          </a:p>
        </p:txBody>
      </p:sp>
      <p:sp>
        <p:nvSpPr>
          <p:cNvPr id="3" name="TextBox 2"/>
          <p:cNvSpPr txBox="1"/>
          <p:nvPr/>
        </p:nvSpPr>
        <p:spPr>
          <a:xfrm>
            <a:off x="3400609" y="3188167"/>
            <a:ext cx="2235200" cy="1477328"/>
          </a:xfrm>
          <a:prstGeom prst="rect">
            <a:avLst/>
          </a:prstGeom>
          <a:noFill/>
        </p:spPr>
        <p:txBody>
          <a:bodyPr wrap="square" rtlCol="0">
            <a:spAutoFit/>
          </a:bodyPr>
          <a:lstStyle/>
          <a:p>
            <a:pPr algn="ctr" defTabSz="457200"/>
            <a:r>
              <a:rPr lang="en-US" dirty="0" smtClean="0">
                <a:solidFill>
                  <a:prstClr val="black"/>
                </a:solidFill>
                <a:latin typeface="Calibri"/>
              </a:rPr>
              <a:t>Collection Building</a:t>
            </a:r>
          </a:p>
          <a:p>
            <a:pPr algn="ctr" defTabSz="457200"/>
            <a:r>
              <a:rPr lang="en-US" dirty="0" smtClean="0">
                <a:solidFill>
                  <a:prstClr val="black"/>
                </a:solidFill>
                <a:latin typeface="Calibri"/>
              </a:rPr>
              <a:t>Enhanced Description</a:t>
            </a:r>
          </a:p>
          <a:p>
            <a:pPr algn="ctr" defTabSz="457200"/>
            <a:r>
              <a:rPr lang="en-US" dirty="0" smtClean="0">
                <a:solidFill>
                  <a:prstClr val="black"/>
                </a:solidFill>
                <a:latin typeface="Calibri"/>
              </a:rPr>
              <a:t>Discovery Tools</a:t>
            </a:r>
          </a:p>
          <a:p>
            <a:pPr algn="ctr" defTabSz="457200"/>
            <a:r>
              <a:rPr lang="en-US" dirty="0" smtClean="0">
                <a:solidFill>
                  <a:prstClr val="black"/>
                </a:solidFill>
                <a:latin typeface="Calibri"/>
              </a:rPr>
              <a:t>Open Access</a:t>
            </a:r>
          </a:p>
          <a:p>
            <a:pPr algn="ctr" defTabSz="457200"/>
            <a:r>
              <a:rPr lang="en-US" b="1" dirty="0" smtClean="0">
                <a:solidFill>
                  <a:prstClr val="black"/>
                </a:solidFill>
                <a:latin typeface="Calibri"/>
              </a:rPr>
              <a:t>Digital Preservation</a:t>
            </a:r>
          </a:p>
        </p:txBody>
      </p:sp>
      <p:sp>
        <p:nvSpPr>
          <p:cNvPr id="4" name="Oval 3"/>
          <p:cNvSpPr/>
          <p:nvPr/>
        </p:nvSpPr>
        <p:spPr>
          <a:xfrm>
            <a:off x="3285561" y="1494116"/>
            <a:ext cx="4993343" cy="497541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7" name="TextBox 6"/>
          <p:cNvSpPr txBox="1"/>
          <p:nvPr/>
        </p:nvSpPr>
        <p:spPr>
          <a:xfrm>
            <a:off x="971173" y="3194381"/>
            <a:ext cx="2293830" cy="1477328"/>
          </a:xfrm>
          <a:prstGeom prst="rect">
            <a:avLst/>
          </a:prstGeom>
          <a:noFill/>
        </p:spPr>
        <p:txBody>
          <a:bodyPr wrap="none" rtlCol="0">
            <a:spAutoFit/>
          </a:bodyPr>
          <a:lstStyle/>
          <a:p>
            <a:pPr defTabSz="457200"/>
            <a:r>
              <a:rPr lang="en-US" dirty="0" smtClean="0">
                <a:solidFill>
                  <a:prstClr val="black"/>
                </a:solidFill>
                <a:latin typeface="Calibri"/>
              </a:rPr>
              <a:t>Research Expertise</a:t>
            </a:r>
          </a:p>
          <a:p>
            <a:pPr defTabSz="457200"/>
            <a:r>
              <a:rPr lang="en-US" dirty="0" smtClean="0">
                <a:solidFill>
                  <a:prstClr val="black"/>
                </a:solidFill>
                <a:latin typeface="Calibri"/>
              </a:rPr>
              <a:t>Discipline Knowledge</a:t>
            </a:r>
          </a:p>
          <a:p>
            <a:pPr defTabSz="457200"/>
            <a:r>
              <a:rPr lang="en-US" dirty="0" smtClean="0">
                <a:solidFill>
                  <a:prstClr val="black"/>
                </a:solidFill>
                <a:latin typeface="Calibri"/>
              </a:rPr>
              <a:t>Content Expertise</a:t>
            </a:r>
          </a:p>
          <a:p>
            <a:pPr defTabSz="457200"/>
            <a:r>
              <a:rPr lang="en-US" dirty="0" smtClean="0">
                <a:solidFill>
                  <a:prstClr val="black"/>
                </a:solidFill>
                <a:latin typeface="Calibri"/>
              </a:rPr>
              <a:t>Student Relationships</a:t>
            </a:r>
          </a:p>
          <a:p>
            <a:pPr defTabSz="457200"/>
            <a:r>
              <a:rPr lang="en-US" dirty="0" smtClean="0">
                <a:solidFill>
                  <a:prstClr val="black"/>
                </a:solidFill>
                <a:latin typeface="Calibri"/>
              </a:rPr>
              <a:t>Funding Opportunities</a:t>
            </a:r>
            <a:endParaRPr lang="en-US" dirty="0">
              <a:solidFill>
                <a:prstClr val="black"/>
              </a:solidFill>
              <a:latin typeface="Calibri"/>
            </a:endParaRPr>
          </a:p>
        </p:txBody>
      </p:sp>
      <p:sp>
        <p:nvSpPr>
          <p:cNvPr id="8" name="Oval 7"/>
          <p:cNvSpPr/>
          <p:nvPr/>
        </p:nvSpPr>
        <p:spPr>
          <a:xfrm>
            <a:off x="788890" y="1422398"/>
            <a:ext cx="4993343" cy="497541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9" name="TextBox 8"/>
          <p:cNvSpPr txBox="1"/>
          <p:nvPr/>
        </p:nvSpPr>
        <p:spPr>
          <a:xfrm>
            <a:off x="6037942" y="3229253"/>
            <a:ext cx="2019716" cy="1477328"/>
          </a:xfrm>
          <a:prstGeom prst="rect">
            <a:avLst/>
          </a:prstGeom>
          <a:noFill/>
        </p:spPr>
        <p:txBody>
          <a:bodyPr wrap="none" rtlCol="0">
            <a:spAutoFit/>
          </a:bodyPr>
          <a:lstStyle/>
          <a:p>
            <a:pPr algn="r" defTabSz="457200"/>
            <a:r>
              <a:rPr lang="en-US" dirty="0" smtClean="0">
                <a:solidFill>
                  <a:prstClr val="black"/>
                </a:solidFill>
                <a:latin typeface="Calibri"/>
              </a:rPr>
              <a:t>Unique Collections</a:t>
            </a:r>
          </a:p>
          <a:p>
            <a:pPr algn="r" defTabSz="457200"/>
            <a:r>
              <a:rPr lang="en-US" dirty="0" smtClean="0">
                <a:solidFill>
                  <a:prstClr val="black"/>
                </a:solidFill>
                <a:latin typeface="Calibri"/>
              </a:rPr>
              <a:t>Metadata Expertise</a:t>
            </a:r>
          </a:p>
          <a:p>
            <a:pPr algn="r" defTabSz="457200"/>
            <a:r>
              <a:rPr lang="en-US" dirty="0" smtClean="0">
                <a:solidFill>
                  <a:prstClr val="black"/>
                </a:solidFill>
                <a:latin typeface="Calibri"/>
              </a:rPr>
              <a:t>Physical Space</a:t>
            </a:r>
          </a:p>
          <a:p>
            <a:pPr algn="r" defTabSz="457200"/>
            <a:r>
              <a:rPr lang="en-US" dirty="0" smtClean="0">
                <a:solidFill>
                  <a:prstClr val="black"/>
                </a:solidFill>
                <a:latin typeface="Calibri"/>
              </a:rPr>
              <a:t>Permanent Staff</a:t>
            </a:r>
          </a:p>
          <a:p>
            <a:pPr algn="r" defTabSz="457200"/>
            <a:r>
              <a:rPr lang="en-US" dirty="0" smtClean="0">
                <a:solidFill>
                  <a:prstClr val="black"/>
                </a:solidFill>
                <a:latin typeface="Calibri"/>
              </a:rPr>
              <a:t>Long Term </a:t>
            </a:r>
            <a:r>
              <a:rPr lang="en-US" dirty="0">
                <a:solidFill>
                  <a:prstClr val="black"/>
                </a:solidFill>
                <a:latin typeface="Calibri"/>
              </a:rPr>
              <a:t>S</a:t>
            </a:r>
            <a:r>
              <a:rPr lang="en-US" dirty="0" smtClean="0">
                <a:solidFill>
                  <a:prstClr val="black"/>
                </a:solidFill>
                <a:latin typeface="Calibri"/>
              </a:rPr>
              <a:t>tability</a:t>
            </a:r>
          </a:p>
        </p:txBody>
      </p:sp>
      <p:sp>
        <p:nvSpPr>
          <p:cNvPr id="10" name="TextBox 9"/>
          <p:cNvSpPr txBox="1"/>
          <p:nvPr/>
        </p:nvSpPr>
        <p:spPr>
          <a:xfrm>
            <a:off x="1494113" y="2032004"/>
            <a:ext cx="1935241" cy="830997"/>
          </a:xfrm>
          <a:prstGeom prst="rect">
            <a:avLst/>
          </a:prstGeom>
          <a:noFill/>
        </p:spPr>
        <p:txBody>
          <a:bodyPr wrap="square" rtlCol="0">
            <a:spAutoFit/>
          </a:bodyPr>
          <a:lstStyle/>
          <a:p>
            <a:pPr algn="ctr" defTabSz="457200"/>
            <a:r>
              <a:rPr lang="en-US" sz="2400" b="1" dirty="0" smtClean="0">
                <a:solidFill>
                  <a:prstClr val="black"/>
                </a:solidFill>
                <a:latin typeface="Calibri"/>
              </a:rPr>
              <a:t>DIGITAL HUMANITIES</a:t>
            </a:r>
            <a:endParaRPr lang="en-US" sz="2400" b="1" dirty="0">
              <a:solidFill>
                <a:prstClr val="black"/>
              </a:solidFill>
              <a:latin typeface="Calibri"/>
            </a:endParaRPr>
          </a:p>
        </p:txBody>
      </p:sp>
      <p:sp>
        <p:nvSpPr>
          <p:cNvPr id="11" name="TextBox 10"/>
          <p:cNvSpPr txBox="1"/>
          <p:nvPr/>
        </p:nvSpPr>
        <p:spPr>
          <a:xfrm>
            <a:off x="5901761" y="2243135"/>
            <a:ext cx="1673411" cy="492443"/>
          </a:xfrm>
          <a:prstGeom prst="rect">
            <a:avLst/>
          </a:prstGeom>
          <a:noFill/>
        </p:spPr>
        <p:txBody>
          <a:bodyPr wrap="square" rtlCol="0">
            <a:spAutoFit/>
          </a:bodyPr>
          <a:lstStyle/>
          <a:p>
            <a:pPr defTabSz="457200"/>
            <a:r>
              <a:rPr lang="en-US" sz="2600" b="1" dirty="0" smtClean="0">
                <a:solidFill>
                  <a:prstClr val="black"/>
                </a:solidFill>
                <a:latin typeface="Calibri"/>
              </a:rPr>
              <a:t>LIBRARIES</a:t>
            </a:r>
            <a:endParaRPr lang="en-US" sz="2600" b="1" dirty="0">
              <a:solidFill>
                <a:prstClr val="black"/>
              </a:solidFill>
              <a:latin typeface="Calibri"/>
            </a:endParaRPr>
          </a:p>
        </p:txBody>
      </p:sp>
    </p:spTree>
    <p:extLst>
      <p:ext uri="{BB962C8B-B14F-4D97-AF65-F5344CB8AC3E}">
        <p14:creationId xmlns:p14="http://schemas.microsoft.com/office/powerpoint/2010/main" val="36687793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a:off x="562698" y="401033"/>
            <a:ext cx="8138159" cy="1768153"/>
            <a:chOff x="0" y="786780"/>
            <a:chExt cx="9144000" cy="1986689"/>
          </a:xfrm>
        </p:grpSpPr>
        <p:pic>
          <p:nvPicPr>
            <p:cNvPr id="3" name="Picture 2" descr="TriAgency_DataManagement.jpg"/>
            <p:cNvPicPr>
              <a:picLocks noChangeAspect="1"/>
            </p:cNvPicPr>
            <p:nvPr/>
          </p:nvPicPr>
          <p:blipFill rotWithShape="1">
            <a:blip r:embed="rId3">
              <a:extLst>
                <a:ext uri="{28A0092B-C50C-407E-A947-70E740481C1C}">
                  <a14:useLocalDpi xmlns:a14="http://schemas.microsoft.com/office/drawing/2010/main" val="0"/>
                </a:ext>
              </a:extLst>
            </a:blip>
            <a:srcRect b="55606"/>
            <a:stretch/>
          </p:blipFill>
          <p:spPr>
            <a:xfrm>
              <a:off x="0" y="786780"/>
              <a:ext cx="9144000" cy="1061846"/>
            </a:xfrm>
            <a:prstGeom prst="rect">
              <a:avLst/>
            </a:prstGeom>
          </p:spPr>
        </p:pic>
        <p:pic>
          <p:nvPicPr>
            <p:cNvPr id="4" name="Picture 3" descr="TriAgency_DataManagement.jpg"/>
            <p:cNvPicPr>
              <a:picLocks noChangeAspect="1"/>
            </p:cNvPicPr>
            <p:nvPr/>
          </p:nvPicPr>
          <p:blipFill rotWithShape="1">
            <a:blip r:embed="rId3">
              <a:extLst>
                <a:ext uri="{28A0092B-C50C-407E-A947-70E740481C1C}">
                  <a14:useLocalDpi xmlns:a14="http://schemas.microsoft.com/office/drawing/2010/main" val="0"/>
                </a:ext>
              </a:extLst>
            </a:blip>
            <a:srcRect t="61334"/>
            <a:stretch/>
          </p:blipFill>
          <p:spPr>
            <a:xfrm>
              <a:off x="0" y="1848626"/>
              <a:ext cx="9144000" cy="924843"/>
            </a:xfrm>
            <a:prstGeom prst="rect">
              <a:avLst/>
            </a:prstGeom>
          </p:spPr>
        </p:pic>
      </p:grpSp>
      <p:sp>
        <p:nvSpPr>
          <p:cNvPr id="2" name="Rectangle 1"/>
          <p:cNvSpPr/>
          <p:nvPr/>
        </p:nvSpPr>
        <p:spPr>
          <a:xfrm>
            <a:off x="562698" y="2470387"/>
            <a:ext cx="8295929" cy="3877985"/>
          </a:xfrm>
          <a:prstGeom prst="rect">
            <a:avLst/>
          </a:prstGeom>
        </p:spPr>
        <p:txBody>
          <a:bodyPr wrap="square">
            <a:spAutoFit/>
          </a:bodyPr>
          <a:lstStyle/>
          <a:p>
            <a:r>
              <a:rPr lang="en-US" sz="2400" dirty="0"/>
              <a:t>Responsibilities of research </a:t>
            </a:r>
            <a:r>
              <a:rPr lang="en-US" sz="2400" b="1" dirty="0"/>
              <a:t>institutions</a:t>
            </a:r>
            <a:r>
              <a:rPr lang="en-US" sz="2400" dirty="0"/>
              <a:t> include:</a:t>
            </a:r>
          </a:p>
          <a:p>
            <a:endParaRPr lang="en-US" dirty="0"/>
          </a:p>
          <a:p>
            <a:r>
              <a:rPr lang="en-US" sz="2400" dirty="0"/>
              <a:t>providing their researchers with an environment that enables world class data stewardship practices</a:t>
            </a:r>
            <a:r>
              <a:rPr lang="en-US" sz="2400" dirty="0" smtClean="0"/>
              <a:t>;</a:t>
            </a:r>
          </a:p>
          <a:p>
            <a:endParaRPr lang="en-US" dirty="0"/>
          </a:p>
          <a:p>
            <a:r>
              <a:rPr lang="en-US" sz="2400" dirty="0" smtClean="0"/>
              <a:t>supporting </a:t>
            </a:r>
            <a:r>
              <a:rPr lang="en-US" sz="2400" dirty="0"/>
              <a:t>access </a:t>
            </a:r>
            <a:r>
              <a:rPr lang="en-US" sz="2400" dirty="0" smtClean="0"/>
              <a:t>to</a:t>
            </a:r>
            <a:r>
              <a:rPr lang="is-IS" sz="2400" dirty="0" smtClean="0"/>
              <a:t>…</a:t>
            </a:r>
            <a:r>
              <a:rPr lang="en-US" sz="2400" dirty="0" smtClean="0"/>
              <a:t>platforms </a:t>
            </a:r>
            <a:r>
              <a:rPr lang="en-US" sz="2400" dirty="0"/>
              <a:t>that securely preserve, curate and provide continued access to research data</a:t>
            </a:r>
            <a:r>
              <a:rPr lang="en-US" sz="2400" dirty="0" smtClean="0"/>
              <a:t>;</a:t>
            </a:r>
          </a:p>
          <a:p>
            <a:endParaRPr lang="en-US" dirty="0"/>
          </a:p>
          <a:p>
            <a:r>
              <a:rPr lang="en-US" sz="2400" dirty="0" smtClean="0"/>
              <a:t>providing their researchers </a:t>
            </a:r>
            <a:r>
              <a:rPr lang="en-US" sz="2400" dirty="0"/>
              <a:t>with guidance to properly manage their </a:t>
            </a:r>
            <a:r>
              <a:rPr lang="en-US" sz="2400" dirty="0" smtClean="0"/>
              <a:t>data</a:t>
            </a:r>
            <a:r>
              <a:rPr lang="is-IS" sz="2400" dirty="0" smtClean="0"/>
              <a:t>…</a:t>
            </a:r>
            <a:r>
              <a:rPr lang="en-US" sz="2400" dirty="0" smtClean="0"/>
              <a:t>including </a:t>
            </a:r>
            <a:r>
              <a:rPr lang="en-US" sz="2400" dirty="0"/>
              <a:t>the development of data management plans;</a:t>
            </a:r>
          </a:p>
        </p:txBody>
      </p:sp>
    </p:spTree>
    <p:extLst>
      <p:ext uri="{BB962C8B-B14F-4D97-AF65-F5344CB8AC3E}">
        <p14:creationId xmlns:p14="http://schemas.microsoft.com/office/powerpoint/2010/main" val="28504720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0106" y="2409213"/>
            <a:ext cx="6261100" cy="1143000"/>
          </a:xfrm>
        </p:spPr>
        <p:txBody>
          <a:bodyPr>
            <a:noAutofit/>
          </a:bodyPr>
          <a:lstStyle/>
          <a:p>
            <a:pPr algn="ctr"/>
            <a:r>
              <a:rPr lang="en-US" sz="4000" dirty="0" smtClean="0">
                <a:solidFill>
                  <a:schemeClr val="tx1"/>
                </a:solidFill>
              </a:rPr>
              <a:t>Thanks. </a:t>
            </a:r>
            <a:br>
              <a:rPr lang="en-US" sz="4000" dirty="0" smtClean="0">
                <a:solidFill>
                  <a:schemeClr val="tx1"/>
                </a:solidFill>
              </a:rPr>
            </a:br>
            <a:r>
              <a:rPr lang="en-US" sz="4000" dirty="0">
                <a:solidFill>
                  <a:schemeClr val="tx1"/>
                </a:solidFill>
              </a:rPr>
              <a:t/>
            </a:r>
            <a:br>
              <a:rPr lang="en-US" sz="4000" dirty="0">
                <a:solidFill>
                  <a:schemeClr val="tx1"/>
                </a:solidFill>
              </a:rPr>
            </a:br>
            <a:r>
              <a:rPr lang="en-US" sz="4000" dirty="0" err="1" smtClean="0">
                <a:solidFill>
                  <a:schemeClr val="tx1"/>
                </a:solidFill>
              </a:rPr>
              <a:t>lgoddard@uvic.ca</a:t>
            </a:r>
            <a:endParaRPr lang="en-US" sz="4000" dirty="0">
              <a:solidFill>
                <a:schemeClr val="tx1"/>
              </a:solidFill>
            </a:endParaRPr>
          </a:p>
        </p:txBody>
      </p:sp>
    </p:spTree>
    <p:extLst>
      <p:ext uri="{BB962C8B-B14F-4D97-AF65-F5344CB8AC3E}">
        <p14:creationId xmlns:p14="http://schemas.microsoft.com/office/powerpoint/2010/main" val="4289286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158"/>
            <a:ext cx="8229600" cy="1143000"/>
          </a:xfrm>
        </p:spPr>
        <p:txBody>
          <a:bodyPr/>
          <a:lstStyle/>
          <a:p>
            <a:r>
              <a:rPr lang="en-US" dirty="0" smtClean="0">
                <a:solidFill>
                  <a:srgbClr val="1F497D"/>
                </a:solidFill>
              </a:rPr>
              <a:t>Expectation Gap</a:t>
            </a:r>
            <a:endParaRPr lang="en-US" dirty="0">
              <a:solidFill>
                <a:srgbClr val="1F497D"/>
              </a:solidFill>
            </a:endParaRPr>
          </a:p>
        </p:txBody>
      </p:sp>
      <p:pic>
        <p:nvPicPr>
          <p:cNvPr id="4" name="Picture 3"/>
          <p:cNvPicPr>
            <a:picLocks noChangeAspect="1"/>
          </p:cNvPicPr>
          <p:nvPr/>
        </p:nvPicPr>
        <p:blipFill rotWithShape="1">
          <a:blip r:embed="rId3"/>
          <a:srcRect t="20646" b="5565"/>
          <a:stretch/>
        </p:blipFill>
        <p:spPr>
          <a:xfrm>
            <a:off x="508000" y="1622120"/>
            <a:ext cx="8128000" cy="4085814"/>
          </a:xfrm>
          <a:prstGeom prst="rect">
            <a:avLst/>
          </a:prstGeom>
        </p:spPr>
      </p:pic>
    </p:spTree>
    <p:extLst>
      <p:ext uri="{BB962C8B-B14F-4D97-AF65-F5344CB8AC3E}">
        <p14:creationId xmlns:p14="http://schemas.microsoft.com/office/powerpoint/2010/main" val="5569556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136228"/>
            <a:ext cx="8229600" cy="1041663"/>
          </a:xfrm>
        </p:spPr>
        <p:txBody>
          <a:bodyPr>
            <a:normAutofit/>
          </a:bodyPr>
          <a:lstStyle/>
          <a:p>
            <a:pPr algn="ctr"/>
            <a:r>
              <a:rPr lang="en-US" sz="4000" dirty="0" smtClean="0">
                <a:solidFill>
                  <a:srgbClr val="0E3C75"/>
                </a:solidFill>
              </a:rPr>
              <a:t>Digital Object Repositories</a:t>
            </a:r>
            <a:endParaRPr lang="en-US" sz="4000" dirty="0">
              <a:solidFill>
                <a:srgbClr val="0E3C75"/>
              </a:solidFill>
            </a:endParaRPr>
          </a:p>
        </p:txBody>
      </p:sp>
      <p:sp>
        <p:nvSpPr>
          <p:cNvPr id="5" name="Rectangle 4"/>
          <p:cNvSpPr/>
          <p:nvPr/>
        </p:nvSpPr>
        <p:spPr>
          <a:xfrm>
            <a:off x="8009467" y="5300134"/>
            <a:ext cx="788809" cy="10667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736306" y="1965160"/>
            <a:ext cx="7786434" cy="3777065"/>
            <a:chOff x="565792" y="1670693"/>
            <a:chExt cx="7977510" cy="3776644"/>
          </a:xfrm>
        </p:grpSpPr>
        <p:pic>
          <p:nvPicPr>
            <p:cNvPr id="7" name="Picture 6"/>
            <p:cNvPicPr>
              <a:picLocks noChangeAspect="1"/>
            </p:cNvPicPr>
            <p:nvPr/>
          </p:nvPicPr>
          <p:blipFill>
            <a:blip r:embed="rId3"/>
            <a:stretch>
              <a:fillRect/>
            </a:stretch>
          </p:blipFill>
          <p:spPr>
            <a:xfrm>
              <a:off x="584200" y="1670693"/>
              <a:ext cx="4510788" cy="1607569"/>
            </a:xfrm>
            <a:prstGeom prst="rect">
              <a:avLst/>
            </a:prstGeom>
          </p:spPr>
        </p:pic>
        <p:pic>
          <p:nvPicPr>
            <p:cNvPr id="8" name="Picture 7" descr="fedor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92" y="3661330"/>
              <a:ext cx="4529196" cy="1786007"/>
            </a:xfrm>
            <a:prstGeom prst="rect">
              <a:avLst/>
            </a:prstGeom>
          </p:spPr>
        </p:pic>
        <p:pic>
          <p:nvPicPr>
            <p:cNvPr id="3" name="Picture 2"/>
            <p:cNvPicPr>
              <a:picLocks noChangeAspect="1"/>
            </p:cNvPicPr>
            <p:nvPr/>
          </p:nvPicPr>
          <p:blipFill>
            <a:blip r:embed="rId5"/>
            <a:stretch>
              <a:fillRect/>
            </a:stretch>
          </p:blipFill>
          <p:spPr>
            <a:xfrm>
              <a:off x="5609602" y="1972364"/>
              <a:ext cx="2933700" cy="2692400"/>
            </a:xfrm>
            <a:prstGeom prst="rect">
              <a:avLst/>
            </a:prstGeom>
          </p:spPr>
        </p:pic>
      </p:grpSp>
    </p:spTree>
    <p:extLst>
      <p:ext uri="{BB962C8B-B14F-4D97-AF65-F5344CB8AC3E}">
        <p14:creationId xmlns:p14="http://schemas.microsoft.com/office/powerpoint/2010/main" val="1221058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009467" y="5300134"/>
            <a:ext cx="788809" cy="10667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38688" y="246840"/>
            <a:ext cx="7220070" cy="931862"/>
          </a:xfrm>
        </p:spPr>
        <p:txBody>
          <a:bodyPr>
            <a:noAutofit/>
          </a:bodyPr>
          <a:lstStyle/>
          <a:p>
            <a:pPr algn="ctr"/>
            <a:r>
              <a:rPr lang="en-US" sz="4000" dirty="0" smtClean="0">
                <a:solidFill>
                  <a:srgbClr val="0E3C75"/>
                </a:solidFill>
              </a:rPr>
              <a:t>PREMIS Preservation Metadata</a:t>
            </a:r>
            <a:endParaRPr lang="en-US" sz="4000" dirty="0">
              <a:solidFill>
                <a:srgbClr val="0E3C75"/>
              </a:solidFill>
            </a:endParaRPr>
          </a:p>
        </p:txBody>
      </p:sp>
      <p:pic>
        <p:nvPicPr>
          <p:cNvPr id="5" name="Picture 4"/>
          <p:cNvPicPr>
            <a:picLocks noChangeAspect="1"/>
          </p:cNvPicPr>
          <p:nvPr/>
        </p:nvPicPr>
        <p:blipFill>
          <a:blip r:embed="rId3"/>
          <a:stretch>
            <a:fillRect/>
          </a:stretch>
        </p:blipFill>
        <p:spPr>
          <a:xfrm>
            <a:off x="481644" y="1460810"/>
            <a:ext cx="7950439" cy="4895829"/>
          </a:xfrm>
          <a:prstGeom prst="rect">
            <a:avLst/>
          </a:prstGeom>
        </p:spPr>
      </p:pic>
    </p:spTree>
    <p:extLst>
      <p:ext uri="{BB962C8B-B14F-4D97-AF65-F5344CB8AC3E}">
        <p14:creationId xmlns:p14="http://schemas.microsoft.com/office/powerpoint/2010/main" val="341693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588"/>
            <a:ext cx="8229600" cy="1143000"/>
          </a:xfrm>
        </p:spPr>
        <p:txBody>
          <a:bodyPr/>
          <a:lstStyle/>
          <a:p>
            <a:r>
              <a:rPr lang="en-US" dirty="0" smtClean="0">
                <a:solidFill>
                  <a:srgbClr val="0E3C75"/>
                </a:solidFill>
              </a:rPr>
              <a:t>Preservation Storage </a:t>
            </a:r>
            <a:endParaRPr lang="en-US" dirty="0">
              <a:solidFill>
                <a:srgbClr val="0E3C75"/>
              </a:solidFill>
            </a:endParaRPr>
          </a:p>
        </p:txBody>
      </p:sp>
      <p:pic>
        <p:nvPicPr>
          <p:cNvPr id="6" name="Picture 5"/>
          <p:cNvPicPr>
            <a:picLocks noChangeAspect="1"/>
          </p:cNvPicPr>
          <p:nvPr/>
        </p:nvPicPr>
        <p:blipFill>
          <a:blip r:embed="rId3"/>
          <a:stretch>
            <a:fillRect/>
          </a:stretch>
        </p:blipFill>
        <p:spPr>
          <a:xfrm>
            <a:off x="2055866" y="4152731"/>
            <a:ext cx="5227773" cy="2129374"/>
          </a:xfrm>
          <a:prstGeom prst="rect">
            <a:avLst/>
          </a:prstGeom>
          <a:solidFill>
            <a:schemeClr val="tx2"/>
          </a:solidFill>
        </p:spPr>
      </p:pic>
      <p:pic>
        <p:nvPicPr>
          <p:cNvPr id="7" name="Picture 6" descr="DPN_logo.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052" y="1711625"/>
            <a:ext cx="4645748" cy="2049075"/>
          </a:xfrm>
          <a:prstGeom prst="rect">
            <a:avLst/>
          </a:prstGeom>
        </p:spPr>
      </p:pic>
      <p:pic>
        <p:nvPicPr>
          <p:cNvPr id="8" name="Picture 7" descr="locks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109" y="1481146"/>
            <a:ext cx="2726435" cy="2348928"/>
          </a:xfrm>
          <a:prstGeom prst="rect">
            <a:avLst/>
          </a:prstGeom>
        </p:spPr>
      </p:pic>
    </p:spTree>
    <p:extLst>
      <p:ext uri="{BB962C8B-B14F-4D97-AF65-F5344CB8AC3E}">
        <p14:creationId xmlns:p14="http://schemas.microsoft.com/office/powerpoint/2010/main" val="2149033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872" y="164208"/>
            <a:ext cx="8229600" cy="1143000"/>
          </a:xfrm>
        </p:spPr>
        <p:txBody>
          <a:bodyPr/>
          <a:lstStyle/>
          <a:p>
            <a:r>
              <a:rPr lang="en-US" dirty="0" smtClean="0">
                <a:solidFill>
                  <a:srgbClr val="0E3C75"/>
                </a:solidFill>
              </a:rPr>
              <a:t>Active Preservation</a:t>
            </a:r>
            <a:endParaRPr lang="en-US" dirty="0">
              <a:solidFill>
                <a:srgbClr val="0E3C75"/>
              </a:solidFill>
            </a:endParaRPr>
          </a:p>
        </p:txBody>
      </p:sp>
      <p:pic>
        <p:nvPicPr>
          <p:cNvPr id="4" name="Picture 3"/>
          <p:cNvPicPr>
            <a:picLocks noChangeAspect="1"/>
          </p:cNvPicPr>
          <p:nvPr/>
        </p:nvPicPr>
        <p:blipFill>
          <a:blip r:embed="rId3"/>
          <a:stretch>
            <a:fillRect/>
          </a:stretch>
        </p:blipFill>
        <p:spPr>
          <a:xfrm>
            <a:off x="671541" y="1612150"/>
            <a:ext cx="3690608" cy="2455258"/>
          </a:xfrm>
          <a:prstGeom prst="rect">
            <a:avLst/>
          </a:prstGeom>
        </p:spPr>
      </p:pic>
      <p:sp>
        <p:nvSpPr>
          <p:cNvPr id="6" name="TextBox 5"/>
          <p:cNvSpPr txBox="1"/>
          <p:nvPr/>
        </p:nvSpPr>
        <p:spPr>
          <a:xfrm>
            <a:off x="5080510" y="1969288"/>
            <a:ext cx="3606290" cy="584776"/>
          </a:xfrm>
          <a:prstGeom prst="rect">
            <a:avLst/>
          </a:prstGeom>
          <a:noFill/>
        </p:spPr>
        <p:txBody>
          <a:bodyPr wrap="square" rtlCol="0">
            <a:spAutoFit/>
          </a:bodyPr>
          <a:lstStyle/>
          <a:p>
            <a:r>
              <a:rPr lang="en-US" sz="3200" dirty="0" smtClean="0"/>
              <a:t>File fixity &amp; integrity</a:t>
            </a:r>
            <a:endParaRPr lang="en-US" sz="3200" dirty="0"/>
          </a:p>
        </p:txBody>
      </p:sp>
      <p:pic>
        <p:nvPicPr>
          <p:cNvPr id="7" name="Picture 6"/>
          <p:cNvPicPr>
            <a:picLocks noChangeAspect="1"/>
          </p:cNvPicPr>
          <p:nvPr/>
        </p:nvPicPr>
        <p:blipFill>
          <a:blip r:embed="rId4"/>
          <a:stretch>
            <a:fillRect/>
          </a:stretch>
        </p:blipFill>
        <p:spPr>
          <a:xfrm>
            <a:off x="561093" y="4871713"/>
            <a:ext cx="2045477" cy="1534108"/>
          </a:xfrm>
          <a:prstGeom prst="rect">
            <a:avLst/>
          </a:prstGeom>
        </p:spPr>
      </p:pic>
      <p:pic>
        <p:nvPicPr>
          <p:cNvPr id="8" name="Picture 7"/>
          <p:cNvPicPr>
            <a:picLocks noChangeAspect="1"/>
          </p:cNvPicPr>
          <p:nvPr/>
        </p:nvPicPr>
        <p:blipFill rotWithShape="1">
          <a:blip r:embed="rId5"/>
          <a:srcRect l="32875" t="12167" r="6603" b="10544"/>
          <a:stretch/>
        </p:blipFill>
        <p:spPr>
          <a:xfrm>
            <a:off x="3828793" y="4732491"/>
            <a:ext cx="1785542" cy="1710140"/>
          </a:xfrm>
          <a:prstGeom prst="rect">
            <a:avLst/>
          </a:prstGeom>
        </p:spPr>
      </p:pic>
      <p:pic>
        <p:nvPicPr>
          <p:cNvPr id="9" name="Picture 8"/>
          <p:cNvPicPr>
            <a:picLocks noChangeAspect="1"/>
          </p:cNvPicPr>
          <p:nvPr/>
        </p:nvPicPr>
        <p:blipFill>
          <a:blip r:embed="rId6"/>
          <a:stretch>
            <a:fillRect/>
          </a:stretch>
        </p:blipFill>
        <p:spPr>
          <a:xfrm>
            <a:off x="6730652" y="4787706"/>
            <a:ext cx="1622883" cy="1593670"/>
          </a:xfrm>
          <a:prstGeom prst="rect">
            <a:avLst/>
          </a:prstGeom>
        </p:spPr>
      </p:pic>
      <p:sp>
        <p:nvSpPr>
          <p:cNvPr id="10" name="TextBox 9"/>
          <p:cNvSpPr txBox="1"/>
          <p:nvPr/>
        </p:nvSpPr>
        <p:spPr>
          <a:xfrm>
            <a:off x="5098918" y="2749528"/>
            <a:ext cx="3606290" cy="584776"/>
          </a:xfrm>
          <a:prstGeom prst="rect">
            <a:avLst/>
          </a:prstGeom>
          <a:noFill/>
        </p:spPr>
        <p:txBody>
          <a:bodyPr wrap="square" rtlCol="0">
            <a:spAutoFit/>
          </a:bodyPr>
          <a:lstStyle/>
          <a:p>
            <a:r>
              <a:rPr lang="en-US" sz="3200" dirty="0" smtClean="0"/>
              <a:t>Format migration</a:t>
            </a:r>
            <a:endParaRPr lang="en-US" sz="3200" dirty="0"/>
          </a:p>
        </p:txBody>
      </p:sp>
      <p:cxnSp>
        <p:nvCxnSpPr>
          <p:cNvPr id="12" name="Straight Arrow Connector 11"/>
          <p:cNvCxnSpPr/>
          <p:nvPr/>
        </p:nvCxnSpPr>
        <p:spPr>
          <a:xfrm>
            <a:off x="2871592" y="5594987"/>
            <a:ext cx="69949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785139" y="5692172"/>
            <a:ext cx="699491" cy="0"/>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59268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398"/>
            <a:ext cx="8229600" cy="1143000"/>
          </a:xfrm>
        </p:spPr>
        <p:txBody>
          <a:bodyPr/>
          <a:lstStyle/>
          <a:p>
            <a:r>
              <a:rPr lang="en-US" dirty="0" smtClean="0">
                <a:solidFill>
                  <a:schemeClr val="tx2"/>
                </a:solidFill>
              </a:rPr>
              <a:t>Preservation Funding</a:t>
            </a:r>
            <a:endParaRPr lang="en-US" dirty="0">
              <a:solidFill>
                <a:schemeClr val="tx2"/>
              </a:solidFill>
            </a:endParaRPr>
          </a:p>
        </p:txBody>
      </p:sp>
      <p:pic>
        <p:nvPicPr>
          <p:cNvPr id="5" name="Picture 4"/>
          <p:cNvPicPr>
            <a:picLocks noChangeAspect="1"/>
          </p:cNvPicPr>
          <p:nvPr/>
        </p:nvPicPr>
        <p:blipFill>
          <a:blip r:embed="rId3"/>
          <a:stretch>
            <a:fillRect/>
          </a:stretch>
        </p:blipFill>
        <p:spPr>
          <a:xfrm>
            <a:off x="3675774" y="2063951"/>
            <a:ext cx="1929846" cy="1929846"/>
          </a:xfrm>
          <a:prstGeom prst="rect">
            <a:avLst/>
          </a:prstGeom>
        </p:spPr>
      </p:pic>
      <p:pic>
        <p:nvPicPr>
          <p:cNvPr id="6" name="Picture 5"/>
          <p:cNvPicPr>
            <a:picLocks noChangeAspect="1"/>
          </p:cNvPicPr>
          <p:nvPr/>
        </p:nvPicPr>
        <p:blipFill>
          <a:blip r:embed="rId4"/>
          <a:stretch>
            <a:fillRect/>
          </a:stretch>
        </p:blipFill>
        <p:spPr>
          <a:xfrm>
            <a:off x="836056" y="1838241"/>
            <a:ext cx="2348580" cy="2338142"/>
          </a:xfrm>
          <a:prstGeom prst="rect">
            <a:avLst/>
          </a:prstGeom>
        </p:spPr>
      </p:pic>
      <p:pic>
        <p:nvPicPr>
          <p:cNvPr id="7" name="Picture 6"/>
          <p:cNvPicPr>
            <a:picLocks noChangeAspect="1"/>
          </p:cNvPicPr>
          <p:nvPr/>
        </p:nvPicPr>
        <p:blipFill rotWithShape="1">
          <a:blip r:embed="rId5"/>
          <a:srcRect l="9630" t="6868" r="10992"/>
          <a:stretch/>
        </p:blipFill>
        <p:spPr>
          <a:xfrm>
            <a:off x="6105883" y="1748940"/>
            <a:ext cx="1914395" cy="2246117"/>
          </a:xfrm>
          <a:prstGeom prst="rect">
            <a:avLst/>
          </a:prstGeom>
        </p:spPr>
      </p:pic>
      <p:pic>
        <p:nvPicPr>
          <p:cNvPr id="10" name="Picture 9"/>
          <p:cNvPicPr>
            <a:picLocks noChangeAspect="1"/>
          </p:cNvPicPr>
          <p:nvPr/>
        </p:nvPicPr>
        <p:blipFill>
          <a:blip r:embed="rId6"/>
          <a:stretch>
            <a:fillRect/>
          </a:stretch>
        </p:blipFill>
        <p:spPr>
          <a:xfrm>
            <a:off x="1578819" y="4618354"/>
            <a:ext cx="648509" cy="941384"/>
          </a:xfrm>
          <a:prstGeom prst="rect">
            <a:avLst/>
          </a:prstGeom>
        </p:spPr>
      </p:pic>
      <p:pic>
        <p:nvPicPr>
          <p:cNvPr id="11" name="Picture 10"/>
          <p:cNvPicPr>
            <a:picLocks noChangeAspect="1"/>
          </p:cNvPicPr>
          <p:nvPr/>
        </p:nvPicPr>
        <p:blipFill>
          <a:blip r:embed="rId6"/>
          <a:stretch>
            <a:fillRect/>
          </a:stretch>
        </p:blipFill>
        <p:spPr>
          <a:xfrm>
            <a:off x="4292661" y="4678729"/>
            <a:ext cx="605847" cy="879456"/>
          </a:xfrm>
          <a:prstGeom prst="rect">
            <a:avLst/>
          </a:prstGeom>
        </p:spPr>
      </p:pic>
      <p:pic>
        <p:nvPicPr>
          <p:cNvPr id="12" name="Picture 11"/>
          <p:cNvPicPr>
            <a:picLocks noChangeAspect="1"/>
          </p:cNvPicPr>
          <p:nvPr/>
        </p:nvPicPr>
        <p:blipFill>
          <a:blip r:embed="rId6"/>
          <a:stretch>
            <a:fillRect/>
          </a:stretch>
        </p:blipFill>
        <p:spPr>
          <a:xfrm>
            <a:off x="6816916" y="4694699"/>
            <a:ext cx="605847" cy="879456"/>
          </a:xfrm>
          <a:prstGeom prst="rect">
            <a:avLst/>
          </a:prstGeom>
        </p:spPr>
      </p:pic>
    </p:spTree>
    <p:extLst>
      <p:ext uri="{BB962C8B-B14F-4D97-AF65-F5344CB8AC3E}">
        <p14:creationId xmlns:p14="http://schemas.microsoft.com/office/powerpoint/2010/main" val="743911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755"/>
            <a:ext cx="8229600" cy="1143000"/>
          </a:xfrm>
        </p:spPr>
        <p:txBody>
          <a:bodyPr/>
          <a:lstStyle/>
          <a:p>
            <a:r>
              <a:rPr lang="en-US" dirty="0" smtClean="0">
                <a:solidFill>
                  <a:srgbClr val="0E3C75"/>
                </a:solidFill>
              </a:rPr>
              <a:t>Complex Applications</a:t>
            </a:r>
            <a:endParaRPr lang="en-US" dirty="0">
              <a:solidFill>
                <a:srgbClr val="0E3C75"/>
              </a:solidFill>
            </a:endParaRPr>
          </a:p>
        </p:txBody>
      </p:sp>
      <p:grpSp>
        <p:nvGrpSpPr>
          <p:cNvPr id="5" name="Group 4"/>
          <p:cNvGrpSpPr/>
          <p:nvPr/>
        </p:nvGrpSpPr>
        <p:grpSpPr>
          <a:xfrm>
            <a:off x="991809" y="1423761"/>
            <a:ext cx="7237791" cy="5105400"/>
            <a:chOff x="229809" y="205619"/>
            <a:chExt cx="8699506" cy="5880185"/>
          </a:xfrm>
        </p:grpSpPr>
        <p:pic>
          <p:nvPicPr>
            <p:cNvPr id="6" name="Picture 5" descr="cw_entities_l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09" y="1197432"/>
              <a:ext cx="8699506" cy="4888372"/>
            </a:xfrm>
            <a:prstGeom prst="rect">
              <a:avLst/>
            </a:prstGeom>
            <a:ln>
              <a:solidFill>
                <a:schemeClr val="tx1">
                  <a:lumMod val="50000"/>
                  <a:lumOff val="50000"/>
                </a:schemeClr>
              </a:solidFill>
            </a:ln>
          </p:spPr>
        </p:pic>
        <p:sp>
          <p:nvSpPr>
            <p:cNvPr id="7" name="Rectangle 6"/>
            <p:cNvSpPr/>
            <p:nvPr/>
          </p:nvSpPr>
          <p:spPr>
            <a:xfrm>
              <a:off x="229809" y="1862667"/>
              <a:ext cx="2636762" cy="407609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ine Callout 3 (Border and Accent Bar) 7"/>
            <p:cNvSpPr/>
            <p:nvPr/>
          </p:nvSpPr>
          <p:spPr>
            <a:xfrm>
              <a:off x="551845" y="205619"/>
              <a:ext cx="1912508" cy="713619"/>
            </a:xfrm>
            <a:prstGeom prst="accentBorderCallout3">
              <a:avLst>
                <a:gd name="adj1" fmla="val 18750"/>
                <a:gd name="adj2" fmla="val -8333"/>
                <a:gd name="adj3" fmla="val 81462"/>
                <a:gd name="adj4" fmla="val -21473"/>
                <a:gd name="adj5" fmla="val 232203"/>
                <a:gd name="adj6" fmla="val -21687"/>
                <a:gd name="adj7" fmla="val 231607"/>
                <a:gd name="adj8" fmla="val -18552"/>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04785" y="205624"/>
              <a:ext cx="2261809" cy="736128"/>
            </a:xfrm>
            <a:prstGeom prst="rect">
              <a:avLst/>
            </a:prstGeom>
            <a:noFill/>
          </p:spPr>
          <p:txBody>
            <a:bodyPr wrap="square" rtlCol="0">
              <a:spAutoFit/>
            </a:bodyPr>
            <a:lstStyle/>
            <a:p>
              <a:r>
                <a:rPr lang="en-US" sz="1600" dirty="0" smtClean="0"/>
                <a:t>List of named entities.</a:t>
              </a:r>
              <a:endParaRPr lang="en-US" sz="1600" dirty="0"/>
            </a:p>
          </p:txBody>
        </p:sp>
        <p:sp>
          <p:nvSpPr>
            <p:cNvPr id="10" name="Line Callout 1 (Border and Accent Bar) 9"/>
            <p:cNvSpPr/>
            <p:nvPr/>
          </p:nvSpPr>
          <p:spPr>
            <a:xfrm>
              <a:off x="7248077" y="205619"/>
              <a:ext cx="1681238" cy="612648"/>
            </a:xfrm>
            <a:prstGeom prst="accentBorderCallout1">
              <a:avLst>
                <a:gd name="adj1" fmla="val 18750"/>
                <a:gd name="adj2" fmla="val -8333"/>
                <a:gd name="adj3" fmla="val 205291"/>
                <a:gd name="adj4" fmla="val -29238"/>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Add relationship.</a:t>
              </a:r>
              <a:endParaRPr lang="en-US" sz="1600" dirty="0">
                <a:solidFill>
                  <a:schemeClr val="tx1"/>
                </a:solidFill>
              </a:endParaRPr>
            </a:p>
          </p:txBody>
        </p:sp>
        <p:sp>
          <p:nvSpPr>
            <p:cNvPr id="11" name="Rectangle 10"/>
            <p:cNvSpPr/>
            <p:nvPr/>
          </p:nvSpPr>
          <p:spPr>
            <a:xfrm>
              <a:off x="6628191" y="1499810"/>
              <a:ext cx="326571" cy="362857"/>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8943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UVic Edge titl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UVic Edge content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UVic Edge content 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UVic Edge content 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UVic Edge content 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UVic Edge content 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UVic Edge content 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UVic Edge content 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UVic Edge titl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UVic Edge title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UVic Edge title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UVic Edge title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UVic Edge conten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UVic Edge content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UVic Edge content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UVic Edge content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9526</TotalTime>
  <Words>1308</Words>
  <Application>Microsoft Office PowerPoint</Application>
  <PresentationFormat>On-screen Show (4:3)</PresentationFormat>
  <Paragraphs>140</Paragraphs>
  <Slides>20</Slides>
  <Notes>19</Notes>
  <HiddenSlides>0</HiddenSlides>
  <MMClips>0</MMClips>
  <ScaleCrop>false</ScaleCrop>
  <HeadingPairs>
    <vt:vector size="6" baseType="variant">
      <vt:variant>
        <vt:lpstr>Fonts Used</vt:lpstr>
      </vt:variant>
      <vt:variant>
        <vt:i4>2</vt:i4>
      </vt:variant>
      <vt:variant>
        <vt:lpstr>Theme</vt:lpstr>
      </vt:variant>
      <vt:variant>
        <vt:i4>22</vt:i4>
      </vt:variant>
      <vt:variant>
        <vt:lpstr>Slide Titles</vt:lpstr>
      </vt:variant>
      <vt:variant>
        <vt:i4>20</vt:i4>
      </vt:variant>
    </vt:vector>
  </HeadingPairs>
  <TitlesOfParts>
    <vt:vector size="44" baseType="lpstr">
      <vt:lpstr>Arial</vt:lpstr>
      <vt:lpstr>Calibri</vt:lpstr>
      <vt:lpstr>UVic Edge title 1</vt:lpstr>
      <vt:lpstr>UVic Edge title 2</vt:lpstr>
      <vt:lpstr>UVic Edge title 3</vt:lpstr>
      <vt:lpstr>UVic Edge title 4</vt:lpstr>
      <vt:lpstr>UVic Edge title 5</vt:lpstr>
      <vt:lpstr>UVic Edge content 1</vt:lpstr>
      <vt:lpstr>UVic Edge content 2</vt:lpstr>
      <vt:lpstr>UVic Edge content 3</vt:lpstr>
      <vt:lpstr>UVic Edge content 4</vt:lpstr>
      <vt:lpstr>UVic Edge content 5</vt:lpstr>
      <vt:lpstr>UVic Edge content 6</vt:lpstr>
      <vt:lpstr>UVic Edge content 7</vt:lpstr>
      <vt:lpstr>UVic Edge content 8</vt:lpstr>
      <vt:lpstr>UVic Edge content 9</vt:lpstr>
      <vt:lpstr>UVic Edge content 10</vt:lpstr>
      <vt:lpstr>UVic Edge content 11</vt:lpstr>
      <vt:lpstr>Custom Design</vt:lpstr>
      <vt:lpstr>1_Custom Design</vt:lpstr>
      <vt:lpstr>2_Custom Design</vt:lpstr>
      <vt:lpstr>3_Custom Design</vt:lpstr>
      <vt:lpstr>Office Theme</vt:lpstr>
      <vt:lpstr>1_Office Theme</vt:lpstr>
      <vt:lpstr>PowerPoint Presentation</vt:lpstr>
      <vt:lpstr>PowerPoint Presentation</vt:lpstr>
      <vt:lpstr>Expectation Gap</vt:lpstr>
      <vt:lpstr>Digital Object Repositories</vt:lpstr>
      <vt:lpstr>PREMIS Preservation Metadata</vt:lpstr>
      <vt:lpstr>Preservation Storage </vt:lpstr>
      <vt:lpstr>Active Preservation</vt:lpstr>
      <vt:lpstr>Preservation Funding</vt:lpstr>
      <vt:lpstr>Complex Applications</vt:lpstr>
      <vt:lpstr>The Fundamental Tension</vt:lpstr>
      <vt:lpstr>Early Intervention</vt:lpstr>
      <vt:lpstr>“Grants Menu”</vt:lpstr>
      <vt:lpstr>Digital Asset Management</vt:lpstr>
      <vt:lpstr>Hydra Digital Asset Management</vt:lpstr>
      <vt:lpstr>Digital Preservation</vt:lpstr>
      <vt:lpstr>Digital Preservation</vt:lpstr>
      <vt:lpstr>Metadata Consulting</vt:lpstr>
      <vt:lpstr>Metadata Consulting</vt:lpstr>
      <vt:lpstr>Strategic Alignment</vt:lpstr>
      <vt:lpstr>Thanks.   lgoddard@uvic.ca</vt:lpstr>
    </vt:vector>
  </TitlesOfParts>
  <Company>University of Victoria Marketing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Carter</dc:creator>
  <cp:lastModifiedBy>Lisa Goddard</cp:lastModifiedBy>
  <cp:revision>380</cp:revision>
  <dcterms:created xsi:type="dcterms:W3CDTF">2013-08-20T17:34:23Z</dcterms:created>
  <dcterms:modified xsi:type="dcterms:W3CDTF">2018-12-07T17:42:27Z</dcterms:modified>
</cp:coreProperties>
</file>